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9" r:id="rId3"/>
    <p:sldId id="261" r:id="rId4"/>
    <p:sldId id="262" r:id="rId5"/>
    <p:sldId id="264" r:id="rId6"/>
    <p:sldId id="267" r:id="rId7"/>
    <p:sldId id="268" r:id="rId8"/>
    <p:sldId id="275" r:id="rId9"/>
    <p:sldId id="276" r:id="rId10"/>
    <p:sldId id="277" r:id="rId11"/>
    <p:sldId id="274" r:id="rId12"/>
    <p:sldId id="269" r:id="rId13"/>
    <p:sldId id="273" r:id="rId14"/>
    <p:sldId id="271" r:id="rId15"/>
    <p:sldId id="278" r:id="rId16"/>
    <p:sldId id="279" r:id="rId17"/>
    <p:sldId id="280" r:id="rId18"/>
    <p:sldId id="281" r:id="rId19"/>
    <p:sldId id="291" r:id="rId20"/>
    <p:sldId id="257" r:id="rId21"/>
    <p:sldId id="285" r:id="rId22"/>
    <p:sldId id="290" r:id="rId23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7" orient="horz" pos="2500" userDrawn="1">
          <p15:clr>
            <a:srgbClr val="A4A3A4"/>
          </p15:clr>
        </p15:guide>
        <p15:guide id="8" pos="49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1E4"/>
    <a:srgbClr val="B8D3E8"/>
    <a:srgbClr val="197DCE"/>
    <a:srgbClr val="BC7FBB"/>
    <a:srgbClr val="7F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84E427A-3D55-4303-BF80-6455036E1DE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291" autoAdjust="0"/>
  </p:normalViewPr>
  <p:slideViewPr>
    <p:cSldViewPr snapToGrid="0" showGuides="1">
      <p:cViewPr varScale="1">
        <p:scale>
          <a:sx n="81" d="100"/>
          <a:sy n="81" d="100"/>
        </p:scale>
        <p:origin x="754" y="62"/>
      </p:cViewPr>
      <p:guideLst>
        <p:guide pos="3840"/>
        <p:guide orient="horz" pos="2500"/>
        <p:guide pos="49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05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BA013A81-3DCA-48FF-B1B3-A7C975A2780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1C77BA0-3528-427C-9BE2-79D49213FF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7F68CD0-C859-4697-B940-6BF9EDE3222E}" type="datetime1">
              <a:rPr lang="it-IT" smtClean="0"/>
              <a:t>15/11/2020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9A05A8F-DB20-403E-B1F6-934526320FE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1B1CAF2-EBF9-46DA-A085-6592F733081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40DF807-07AB-4E04-861A-CD3923A871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37683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F1E9CD5-E1EA-4A37-BE9B-1C482940A83A}" type="datetime1">
              <a:rPr lang="it-IT" noProof="0" smtClean="0"/>
              <a:t>15/11/2020</a:t>
            </a:fld>
            <a:endParaRPr lang="it-IT" noProof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3D78A92-0141-4330-8F3E-FAADFAC23844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7488877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 con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1DAC5403-E1D0-4032-A9FE-410B2982643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it-IT" noProof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D846C517-01CF-4924-81A5-DAD4CE0BFA6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70000"/>
                </a:schemeClr>
              </a:gs>
              <a:gs pos="100000">
                <a:schemeClr val="accent3">
                  <a:alpha val="7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it-IT" noProof="0"/>
          </a:p>
        </p:txBody>
      </p:sp>
      <p:sp>
        <p:nvSpPr>
          <p:cNvPr id="21" name="Segnaposto testo 26">
            <a:extLst>
              <a:ext uri="{FF2B5EF4-FFF2-40B4-BE49-F238E27FC236}">
                <a16:creationId xmlns:a16="http://schemas.microsoft.com/office/drawing/2014/main" id="{E013E669-E15F-4096-81CC-6637C4A9F9E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12235" y="1680191"/>
            <a:ext cx="4367531" cy="324417"/>
          </a:xfrm>
        </p:spPr>
        <p:txBody>
          <a:bodyPr rtlCol="0">
            <a:noAutofit/>
          </a:bodyPr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it-IT" noProof="0"/>
              <a:t>20XX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7021" y="2107415"/>
            <a:ext cx="10117959" cy="2281355"/>
          </a:xfrm>
        </p:spPr>
        <p:txBody>
          <a:bodyPr rtlCol="0"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TITOLO</a:t>
            </a:r>
            <a:br>
              <a:rPr lang="it-IT" noProof="0"/>
            </a:br>
            <a:r>
              <a:rPr lang="it-IT" noProof="0"/>
              <a:t>PRESENTAZIONE</a:t>
            </a:r>
          </a:p>
        </p:txBody>
      </p:sp>
      <p:sp>
        <p:nvSpPr>
          <p:cNvPr id="23" name="Segnaposto testo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2235" y="1333943"/>
            <a:ext cx="4367531" cy="324417"/>
          </a:xfrm>
        </p:spPr>
        <p:txBody>
          <a:bodyPr rtlCol="0">
            <a:noAutofit/>
          </a:bodyPr>
          <a:lstStyle>
            <a:lvl1pPr marL="0" indent="0" algn="ctr">
              <a:buNone/>
              <a:defRPr sz="23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it-IT" noProof="0"/>
              <a:t>Mese</a:t>
            </a:r>
          </a:p>
        </p:txBody>
      </p:sp>
      <p:sp>
        <p:nvSpPr>
          <p:cNvPr id="36" name="Segnaposto testo 14">
            <a:extLst>
              <a:ext uri="{FF2B5EF4-FFF2-40B4-BE49-F238E27FC236}">
                <a16:creationId xmlns:a16="http://schemas.microsoft.com/office/drawing/2014/main" id="{2A3D73F7-77EC-4576-B541-20C032F462D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050857" y="4720037"/>
            <a:ext cx="10090287" cy="1101897"/>
          </a:xfrm>
        </p:spPr>
        <p:txBody>
          <a:bodyPr rtlCol="0">
            <a:noAutofit/>
          </a:bodyPr>
          <a:lstStyle>
            <a:lvl1pPr marL="0" indent="0" algn="ctr">
              <a:buNone/>
              <a:defRPr sz="3500" b="0" i="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it-IT" noProof="0"/>
              <a:t>Slogan</a:t>
            </a:r>
            <a:br>
              <a:rPr lang="it-IT" noProof="0"/>
            </a:br>
            <a:r>
              <a:rPr lang="it-IT" noProof="0"/>
              <a:t>presentazione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691BBC0-FAFE-4A57-9925-6182B74C4CB1}"/>
              </a:ext>
            </a:extLst>
          </p:cNvPr>
          <p:cNvSpPr/>
          <p:nvPr userDrawn="1"/>
        </p:nvSpPr>
        <p:spPr>
          <a:xfrm>
            <a:off x="4879848" y="4453465"/>
            <a:ext cx="2432304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966819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ringrazia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1DAC5403-E1D0-4032-A9FE-410B2982643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it-IT" noProof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D846C517-01CF-4924-81A5-DAD4CE0BFA6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it-IT" noProof="0"/>
          </a:p>
        </p:txBody>
      </p:sp>
      <p:sp>
        <p:nvSpPr>
          <p:cNvPr id="16" name="Segnaposto testo 26">
            <a:extLst>
              <a:ext uri="{FF2B5EF4-FFF2-40B4-BE49-F238E27FC236}">
                <a16:creationId xmlns:a16="http://schemas.microsoft.com/office/drawing/2014/main" id="{82190F1B-1701-4806-870F-8FC7F32FE4A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12235" y="4222968"/>
            <a:ext cx="4367531" cy="474519"/>
          </a:xfrm>
        </p:spPr>
        <p:txBody>
          <a:bodyPr rtlCol="0">
            <a:noAutofit/>
          </a:bodyPr>
          <a:lstStyle>
            <a:lvl1pPr marL="0" indent="0" algn="ctr">
              <a:buNone/>
              <a:defRPr sz="35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it-IT" noProof="0"/>
              <a:t>+7 678-555-0128</a:t>
            </a:r>
          </a:p>
        </p:txBody>
      </p:sp>
      <p:sp>
        <p:nvSpPr>
          <p:cNvPr id="18" name="Segnaposto testo 26">
            <a:extLst>
              <a:ext uri="{FF2B5EF4-FFF2-40B4-BE49-F238E27FC236}">
                <a16:creationId xmlns:a16="http://schemas.microsoft.com/office/drawing/2014/main" id="{972B7F81-5409-42D9-B44C-88D9CBD9BA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2235" y="3927698"/>
            <a:ext cx="4367531" cy="288000"/>
          </a:xfrm>
        </p:spPr>
        <p:txBody>
          <a:bodyPr rtlCol="0"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it-IT" noProof="0"/>
              <a:t>Telefono</a:t>
            </a:r>
          </a:p>
        </p:txBody>
      </p:sp>
      <p:sp>
        <p:nvSpPr>
          <p:cNvPr id="19" name="Segnaposto testo 14">
            <a:extLst>
              <a:ext uri="{FF2B5EF4-FFF2-40B4-BE49-F238E27FC236}">
                <a16:creationId xmlns:a16="http://schemas.microsoft.com/office/drawing/2014/main" id="{FAA54554-5CE2-43AD-979D-F095482C49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0857" y="2655074"/>
            <a:ext cx="10090287" cy="606659"/>
          </a:xfrm>
        </p:spPr>
        <p:txBody>
          <a:bodyPr rtlCol="0">
            <a:noAutofit/>
          </a:bodyPr>
          <a:lstStyle>
            <a:lvl1pPr marL="0" indent="0" algn="ctr">
              <a:buNone/>
              <a:defRPr sz="3500" b="0" i="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it-IT" noProof="0"/>
              <a:t>Lisandro Milanesi</a:t>
            </a:r>
          </a:p>
        </p:txBody>
      </p:sp>
      <p:sp>
        <p:nvSpPr>
          <p:cNvPr id="20" name="Segnaposto testo 26">
            <a:extLst>
              <a:ext uri="{FF2B5EF4-FFF2-40B4-BE49-F238E27FC236}">
                <a16:creationId xmlns:a16="http://schemas.microsoft.com/office/drawing/2014/main" id="{A1D8F0C1-128A-435B-8585-F0B32496EC7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135722" y="5230723"/>
            <a:ext cx="5920556" cy="474519"/>
          </a:xfrm>
        </p:spPr>
        <p:txBody>
          <a:bodyPr rtlCol="0">
            <a:noAutofit/>
          </a:bodyPr>
          <a:lstStyle>
            <a:lvl1pPr marL="0" indent="0" algn="ctr">
              <a:buNone/>
              <a:defRPr sz="35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it-IT" noProof="0"/>
              <a:t>milanesi@example.com</a:t>
            </a:r>
          </a:p>
        </p:txBody>
      </p:sp>
      <p:sp>
        <p:nvSpPr>
          <p:cNvPr id="22" name="Segnaposto testo 26">
            <a:extLst>
              <a:ext uri="{FF2B5EF4-FFF2-40B4-BE49-F238E27FC236}">
                <a16:creationId xmlns:a16="http://schemas.microsoft.com/office/drawing/2014/main" id="{90B48E8B-E525-4852-9167-5281C64B1C3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12235" y="4929014"/>
            <a:ext cx="4367531" cy="288000"/>
          </a:xfrm>
        </p:spPr>
        <p:txBody>
          <a:bodyPr rtlCol="0"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it-IT" noProof="0"/>
              <a:t>Posta elettronica</a:t>
            </a:r>
          </a:p>
        </p:txBody>
      </p:sp>
      <p:sp>
        <p:nvSpPr>
          <p:cNvPr id="24" name="Titolo 1">
            <a:extLst>
              <a:ext uri="{FF2B5EF4-FFF2-40B4-BE49-F238E27FC236}">
                <a16:creationId xmlns:a16="http://schemas.microsoft.com/office/drawing/2014/main" id="{0C5EB90F-1ADD-412B-9044-2CC607B78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0856" y="993494"/>
            <a:ext cx="10104124" cy="1517356"/>
          </a:xfrm>
        </p:spPr>
        <p:txBody>
          <a:bodyPr rtlCol="0"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GRAZIE!</a:t>
            </a: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540A1271-E1E7-40AB-9552-9B4249544008}"/>
              </a:ext>
            </a:extLst>
          </p:cNvPr>
          <p:cNvSpPr/>
          <p:nvPr userDrawn="1"/>
        </p:nvSpPr>
        <p:spPr>
          <a:xfrm>
            <a:off x="3156204" y="2421953"/>
            <a:ext cx="5879592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371178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1DAC5403-E1D0-4032-A9FE-410B2982643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it-IT" noProof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D846C517-01CF-4924-81A5-DAD4CE0BFA6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70000"/>
                </a:schemeClr>
              </a:gs>
              <a:gs pos="100000">
                <a:schemeClr val="accent3">
                  <a:alpha val="7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7021" y="2107415"/>
            <a:ext cx="10117959" cy="2281355"/>
          </a:xfrm>
        </p:spPr>
        <p:txBody>
          <a:bodyPr rtlCol="0"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TITOLO</a:t>
            </a:r>
            <a:br>
              <a:rPr lang="it-IT" noProof="0"/>
            </a:br>
            <a:r>
              <a:rPr lang="it-IT" noProof="0"/>
              <a:t>PRESENTAZIONE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691BBC0-FAFE-4A57-9925-6182B74C4CB1}"/>
              </a:ext>
            </a:extLst>
          </p:cNvPr>
          <p:cNvSpPr/>
          <p:nvPr userDrawn="1"/>
        </p:nvSpPr>
        <p:spPr>
          <a:xfrm>
            <a:off x="4879848" y="4453465"/>
            <a:ext cx="2432304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it-IT" noProof="0"/>
          </a:p>
        </p:txBody>
      </p:sp>
      <p:sp>
        <p:nvSpPr>
          <p:cNvPr id="9" name="Sottotitolo 2">
            <a:extLst>
              <a:ext uri="{FF2B5EF4-FFF2-40B4-BE49-F238E27FC236}">
                <a16:creationId xmlns:a16="http://schemas.microsoft.com/office/drawing/2014/main" id="{08214E67-DE9D-42F7-B713-798383BBD1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7021" y="4720036"/>
            <a:ext cx="10117959" cy="1101898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en-US" sz="3500" b="0" i="0" dirty="0">
                <a:solidFill>
                  <a:schemeClr val="bg2"/>
                </a:solidFill>
              </a:defRPr>
            </a:lvl1pPr>
          </a:lstStyle>
          <a:p>
            <a:pPr marL="228600" lvl="0" indent="-228600" algn="ctr" rtl="0"/>
            <a:r>
              <a:rPr lang="it-IT" noProof="0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038553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it-IT" noProof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34F3F28-2A24-40B5-AC8C-5A53DC799A96}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it-IT" noProof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it-IT" noProof="0" smtClean="0"/>
              <a:pPr/>
              <a:t>‹N›</a:t>
            </a:fld>
            <a:endParaRPr lang="it-IT" noProof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it-IT" noProof="0"/>
              <a:t>Sociologia dei processi culturali, SPRISE, 2019/20</a:t>
            </a: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it-IT" noProof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E7822F33-D675-4E6C-BD09-D9C78365BB41}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it-IT" noProof="0"/>
          </a:p>
        </p:txBody>
      </p:sp>
      <p:sp>
        <p:nvSpPr>
          <p:cNvPr id="15" name="Segnaposto contenuto 2">
            <a:extLst>
              <a:ext uri="{FF2B5EF4-FFF2-40B4-BE49-F238E27FC236}">
                <a16:creationId xmlns:a16="http://schemas.microsoft.com/office/drawing/2014/main" id="{01B00995-C0FC-4EC6-A9B0-828FB28FC47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8" name="Titolo 7">
            <a:extLst>
              <a:ext uri="{FF2B5EF4-FFF2-40B4-BE49-F238E27FC236}">
                <a16:creationId xmlns:a16="http://schemas.microsoft.com/office/drawing/2014/main" id="{51A54DF2-9EE6-43F7-A586-88CA6C62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335114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it-IT" noProof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34F3F28-2A24-40B5-AC8C-5A53DC799A96}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it-IT" noProof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it-IT" noProof="0" smtClean="0"/>
              <a:pPr/>
              <a:t>‹N›</a:t>
            </a:fld>
            <a:endParaRPr lang="it-IT" noProof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it-IT" noProof="0"/>
              <a:t>Sociologia dei processi culturali, SPRISE, 2019/20</a:t>
            </a: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it-IT" noProof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E7822F33-D675-4E6C-BD09-D9C78365BB41}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it-IT" noProof="0"/>
          </a:p>
        </p:txBody>
      </p:sp>
      <p:sp>
        <p:nvSpPr>
          <p:cNvPr id="8" name="Titolo 7">
            <a:extLst>
              <a:ext uri="{FF2B5EF4-FFF2-40B4-BE49-F238E27FC236}">
                <a16:creationId xmlns:a16="http://schemas.microsoft.com/office/drawing/2014/main" id="{51A54DF2-9EE6-43F7-A586-88CA6C62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A122F4F2-F130-4DBE-B244-1D59BBE5CD9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2" name="Segnaposto contenuto 3">
            <a:extLst>
              <a:ext uri="{FF2B5EF4-FFF2-40B4-BE49-F238E27FC236}">
                <a16:creationId xmlns:a16="http://schemas.microsoft.com/office/drawing/2014/main" id="{D4CE5575-876A-4335-83ED-6B346DA1B4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625035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it-IT" noProof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34F3F28-2A24-40B5-AC8C-5A53DC799A96}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it-IT" noProof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it-IT" noProof="0" smtClean="0"/>
              <a:pPr/>
              <a:t>‹N›</a:t>
            </a:fld>
            <a:endParaRPr lang="it-IT" noProof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it-IT" noProof="0"/>
              <a:t>Sociologia dei processi culturali, SPRISE, 2019/20</a:t>
            </a: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it-IT" noProof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E7822F33-D675-4E6C-BD09-D9C78365BB41}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it-IT" noProof="0"/>
          </a:p>
        </p:txBody>
      </p:sp>
      <p:sp>
        <p:nvSpPr>
          <p:cNvPr id="8" name="Titolo 7">
            <a:extLst>
              <a:ext uri="{FF2B5EF4-FFF2-40B4-BE49-F238E27FC236}">
                <a16:creationId xmlns:a16="http://schemas.microsoft.com/office/drawing/2014/main" id="{51A54DF2-9EE6-43F7-A586-88CA6C62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1" name="Segnaposto testo 2">
            <a:extLst>
              <a:ext uri="{FF2B5EF4-FFF2-40B4-BE49-F238E27FC236}">
                <a16:creationId xmlns:a16="http://schemas.microsoft.com/office/drawing/2014/main" id="{D1F82F6E-10E8-4A58-9655-E18D14D790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840863"/>
            <a:ext cx="5157787" cy="664211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12" name="Segnaposto contenuto 3">
            <a:extLst>
              <a:ext uri="{FF2B5EF4-FFF2-40B4-BE49-F238E27FC236}">
                <a16:creationId xmlns:a16="http://schemas.microsoft.com/office/drawing/2014/main" id="{C2F6C18E-5BCB-42EF-9310-5BD6E011DF2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4" name="Segnaposto testo 4">
            <a:extLst>
              <a:ext uri="{FF2B5EF4-FFF2-40B4-BE49-F238E27FC236}">
                <a16:creationId xmlns:a16="http://schemas.microsoft.com/office/drawing/2014/main" id="{9BA2923F-D123-40C6-A193-B86D683D5B5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840863"/>
            <a:ext cx="5183188" cy="6642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16" name="Segnaposto contenuto 5">
            <a:extLst>
              <a:ext uri="{FF2B5EF4-FFF2-40B4-BE49-F238E27FC236}">
                <a16:creationId xmlns:a16="http://schemas.microsoft.com/office/drawing/2014/main" id="{8305C175-94AC-44DD-9321-0A8DBDF22DA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75998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it-IT" noProof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34F3F28-2A24-40B5-AC8C-5A53DC799A96}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it-IT" noProof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it-IT" noProof="0" smtClean="0"/>
              <a:pPr/>
              <a:t>‹N›</a:t>
            </a:fld>
            <a:endParaRPr lang="it-IT" noProof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it-IT" noProof="0"/>
              <a:t>Sociologia dei processi culturali, SPRISE, 2019/20</a:t>
            </a: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it-IT" noProof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E7822F33-D675-4E6C-BD09-D9C78365BB41}"/>
              </a:ext>
            </a:extLst>
          </p:cNvPr>
          <p:cNvSpPr/>
          <p:nvPr userDrawn="1"/>
        </p:nvSpPr>
        <p:spPr>
          <a:xfrm>
            <a:off x="915026" y="2105709"/>
            <a:ext cx="374904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it-IT" noProof="0"/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B1C3E675-6E45-4A81-AEA3-D36388222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2" name="Segnaposto testo 3">
            <a:extLst>
              <a:ext uri="{FF2B5EF4-FFF2-40B4-BE49-F238E27FC236}">
                <a16:creationId xmlns:a16="http://schemas.microsoft.com/office/drawing/2014/main" id="{1E4B599D-7641-40C1-8DAE-110A36403CF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77592"/>
            <a:ext cx="3932237" cy="3691396"/>
          </a:xfrm>
        </p:spPr>
        <p:txBody>
          <a:bodyPr rtlCol="0"/>
          <a:lstStyle>
            <a:lvl1pPr marL="0" indent="0" rtl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 dirty="0"/>
              <a:t>Modifica gli stili del testo dello schema</a:t>
            </a:r>
          </a:p>
        </p:txBody>
      </p:sp>
      <p:sp>
        <p:nvSpPr>
          <p:cNvPr id="14" name="Segnaposto contenuto 2">
            <a:extLst>
              <a:ext uri="{FF2B5EF4-FFF2-40B4-BE49-F238E27FC236}">
                <a16:creationId xmlns:a16="http://schemas.microsoft.com/office/drawing/2014/main" id="{709FEF38-E3A7-4527-97CB-AF528BAEBA8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0012" y="457200"/>
            <a:ext cx="6172200" cy="5408613"/>
          </a:xfrm>
        </p:spPr>
        <p:txBody>
          <a:bodyPr rtlCol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727947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it-IT" noProof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34F3F28-2A24-40B5-AC8C-5A53DC799A96}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it-IT" noProof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it-IT" noProof="0" smtClean="0"/>
              <a:pPr/>
              <a:t>‹N›</a:t>
            </a:fld>
            <a:endParaRPr lang="it-IT" noProof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it-IT" noProof="0"/>
              <a:t>Sociologia dei processi culturali, SPRISE, 2019/20</a:t>
            </a: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it-IT" noProof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E7822F33-D675-4E6C-BD09-D9C78365BB41}"/>
              </a:ext>
            </a:extLst>
          </p:cNvPr>
          <p:cNvSpPr/>
          <p:nvPr userDrawn="1"/>
        </p:nvSpPr>
        <p:spPr>
          <a:xfrm>
            <a:off x="915026" y="2105709"/>
            <a:ext cx="374904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it-IT" noProof="0"/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B1C3E675-6E45-4A81-AEA3-D36388222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2" name="Segnaposto testo 3">
            <a:extLst>
              <a:ext uri="{FF2B5EF4-FFF2-40B4-BE49-F238E27FC236}">
                <a16:creationId xmlns:a16="http://schemas.microsoft.com/office/drawing/2014/main" id="{1E4B599D-7641-40C1-8DAE-110A36403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77592"/>
            <a:ext cx="3932237" cy="3691396"/>
          </a:xfrm>
        </p:spPr>
        <p:txBody>
          <a:bodyPr rtlCol="0"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5" name="Segnaposto immagine 2">
            <a:extLst>
              <a:ext uri="{FF2B5EF4-FFF2-40B4-BE49-F238E27FC236}">
                <a16:creationId xmlns:a16="http://schemas.microsoft.com/office/drawing/2014/main" id="{1B69B4CE-EB2F-46CF-9A80-64E44E5E95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rtlCol="0" anchor="ctr"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</p:spTree>
    <p:extLst>
      <p:ext uri="{BB962C8B-B14F-4D97-AF65-F5344CB8AC3E}">
        <p14:creationId xmlns:p14="http://schemas.microsoft.com/office/powerpoint/2010/main" val="369830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it-IT" noProof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it-IT" noProof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it-IT" noProof="0" smtClean="0"/>
              <a:pPr/>
              <a:t>‹N›</a:t>
            </a:fld>
            <a:endParaRPr lang="it-IT" noProof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it-IT" noProof="0"/>
              <a:t>Sociologia dei processi culturali, SPRISE, 2019/20</a:t>
            </a:r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B6E88236-C248-4008-9619-75BCE6D3401C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it-IT" noProof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2D3F74C5-9ADD-4AE3-BCA5-88726CC2A1A3}"/>
              </a:ext>
            </a:extLst>
          </p:cNvPr>
          <p:cNvSpPr/>
          <p:nvPr userDrawn="1"/>
        </p:nvSpPr>
        <p:spPr>
          <a:xfrm>
            <a:off x="4312920" y="1667974"/>
            <a:ext cx="356616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F2B3756-19E0-4B2F-B1D5-7664E0B38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418320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it-IT" noProof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it-IT" noProof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it-IT" noProof="0" smtClean="0"/>
              <a:pPr/>
              <a:t>‹N›</a:t>
            </a:fld>
            <a:endParaRPr lang="it-IT" noProof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it-IT" noProof="0"/>
              <a:t>Sociologia dei processi culturali, SPRISE, 2019/20</a:t>
            </a:r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B6E88236-C248-4008-9619-75BCE6D3401C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6263062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it-IT" noProof="0"/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COME USARE QUESTO MODELLO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2D3F74C5-9ADD-4AE3-BCA5-88726CC2A1A3}"/>
              </a:ext>
            </a:extLst>
          </p:cNvPr>
          <p:cNvSpPr/>
          <p:nvPr userDrawn="1"/>
        </p:nvSpPr>
        <p:spPr>
          <a:xfrm>
            <a:off x="2017776" y="1667974"/>
            <a:ext cx="8156448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it-IT" noProof="0"/>
          </a:p>
        </p:txBody>
      </p:sp>
      <p:sp>
        <p:nvSpPr>
          <p:cNvPr id="31" name="Segnaposto testo 21">
            <a:extLst>
              <a:ext uri="{FF2B5EF4-FFF2-40B4-BE49-F238E27FC236}">
                <a16:creationId xmlns:a16="http://schemas.microsoft.com/office/drawing/2014/main" id="{10000CCD-6AFF-4E65-8858-5502306E58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5578" y="1960171"/>
            <a:ext cx="882686" cy="10922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1</a:t>
            </a:r>
          </a:p>
        </p:txBody>
      </p:sp>
      <p:sp>
        <p:nvSpPr>
          <p:cNvPr id="32" name="Segnaposto testo 24">
            <a:extLst>
              <a:ext uri="{FF2B5EF4-FFF2-40B4-BE49-F238E27FC236}">
                <a16:creationId xmlns:a16="http://schemas.microsoft.com/office/drawing/2014/main" id="{D5D777E5-98F6-416A-8D23-3399269D85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42535" y="1984171"/>
            <a:ext cx="3103110" cy="1032355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33" name="Segnaposto testo 21">
            <a:extLst>
              <a:ext uri="{FF2B5EF4-FFF2-40B4-BE49-F238E27FC236}">
                <a16:creationId xmlns:a16="http://schemas.microsoft.com/office/drawing/2014/main" id="{C979BADF-99B5-4C91-AAE5-FC2C4DBEDE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20642" y="1960171"/>
            <a:ext cx="882686" cy="10922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2</a:t>
            </a:r>
          </a:p>
        </p:txBody>
      </p:sp>
      <p:sp>
        <p:nvSpPr>
          <p:cNvPr id="34" name="Segnaposto testo 24">
            <a:extLst>
              <a:ext uri="{FF2B5EF4-FFF2-40B4-BE49-F238E27FC236}">
                <a16:creationId xmlns:a16="http://schemas.microsoft.com/office/drawing/2014/main" id="{6706F6A2-1599-4D73-9288-3ECEACDDCAE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77939" y="1984171"/>
            <a:ext cx="2243918" cy="1032355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35" name="Segnaposto testo 21">
            <a:extLst>
              <a:ext uri="{FF2B5EF4-FFF2-40B4-BE49-F238E27FC236}">
                <a16:creationId xmlns:a16="http://schemas.microsoft.com/office/drawing/2014/main" id="{BAE5E245-1702-4722-895D-0808BB0A86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06755" y="1977950"/>
            <a:ext cx="882686" cy="10922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3</a:t>
            </a:r>
          </a:p>
        </p:txBody>
      </p:sp>
      <p:sp>
        <p:nvSpPr>
          <p:cNvPr id="36" name="Segnaposto testo 24">
            <a:extLst>
              <a:ext uri="{FF2B5EF4-FFF2-40B4-BE49-F238E27FC236}">
                <a16:creationId xmlns:a16="http://schemas.microsoft.com/office/drawing/2014/main" id="{3701E665-3CED-413C-BAC6-CE003B1494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564052" y="2001950"/>
            <a:ext cx="2959116" cy="1032355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37" name="Segnaposto testo 24">
            <a:extLst>
              <a:ext uri="{FF2B5EF4-FFF2-40B4-BE49-F238E27FC236}">
                <a16:creationId xmlns:a16="http://schemas.microsoft.com/office/drawing/2014/main" id="{E01406B4-D44B-4D1E-91F3-D87541EAD4C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20059" y="310399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38" name="Segnaposto testo 24">
            <a:extLst>
              <a:ext uri="{FF2B5EF4-FFF2-40B4-BE49-F238E27FC236}">
                <a16:creationId xmlns:a16="http://schemas.microsoft.com/office/drawing/2014/main" id="{9AAD5CF9-9A59-4C5F-8C29-B92AD601211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718684" y="310399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39" name="Segnaposto testo 24">
            <a:extLst>
              <a:ext uri="{FF2B5EF4-FFF2-40B4-BE49-F238E27FC236}">
                <a16:creationId xmlns:a16="http://schemas.microsoft.com/office/drawing/2014/main" id="{C6725172-65CC-4645-B23F-E77886468F3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3" y="3103993"/>
            <a:ext cx="2599197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0" name="Segnaposto testo 24">
            <a:extLst>
              <a:ext uri="{FF2B5EF4-FFF2-40B4-BE49-F238E27FC236}">
                <a16:creationId xmlns:a16="http://schemas.microsoft.com/office/drawing/2014/main" id="{0EA5E6CA-5C78-4B75-BA22-59750E7D450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76955" y="3102450"/>
            <a:ext cx="3726423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1" name="Segnaposto testo 24">
            <a:extLst>
              <a:ext uri="{FF2B5EF4-FFF2-40B4-BE49-F238E27FC236}">
                <a16:creationId xmlns:a16="http://schemas.microsoft.com/office/drawing/2014/main" id="{E1C61752-F57C-4FBF-93F3-06F43CCA43C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657040" y="5751926"/>
            <a:ext cx="8877920" cy="47047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b="0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2" name="Segnaposto testo 24">
            <a:extLst>
              <a:ext uri="{FF2B5EF4-FFF2-40B4-BE49-F238E27FC236}">
                <a16:creationId xmlns:a16="http://schemas.microsoft.com/office/drawing/2014/main" id="{E0232175-FB97-4039-8136-B9DD27441C0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794791" y="5070254"/>
            <a:ext cx="2599199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bg2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3" name="Segnaposto testo 24">
            <a:extLst>
              <a:ext uri="{FF2B5EF4-FFF2-40B4-BE49-F238E27FC236}">
                <a16:creationId xmlns:a16="http://schemas.microsoft.com/office/drawing/2014/main" id="{6E5262C3-0603-403F-AB36-FB4EB9FC7BC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890713" y="5070254"/>
            <a:ext cx="371266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bg2"/>
                </a:solidFill>
                <a:latin typeface="+mn-lt"/>
              </a:defRPr>
            </a:lvl1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4" name="Segnaposto immagine 12">
            <a:extLst>
              <a:ext uri="{FF2B5EF4-FFF2-40B4-BE49-F238E27FC236}">
                <a16:creationId xmlns:a16="http://schemas.microsoft.com/office/drawing/2014/main" id="{D2FBACFC-8B68-4A37-95A4-26BE5A23D75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020058" y="3976866"/>
            <a:ext cx="3273552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46" name="Segnaposto immagine 12">
            <a:extLst>
              <a:ext uri="{FF2B5EF4-FFF2-40B4-BE49-F238E27FC236}">
                <a16:creationId xmlns:a16="http://schemas.microsoft.com/office/drawing/2014/main" id="{5A6A36C6-8489-4333-927A-141D8F98AE50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2" y="4041034"/>
            <a:ext cx="2599199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47" name="Segnaposto immagine 9">
            <a:extLst>
              <a:ext uri="{FF2B5EF4-FFF2-40B4-BE49-F238E27FC236}">
                <a16:creationId xmlns:a16="http://schemas.microsoft.com/office/drawing/2014/main" id="{BB2DF986-C446-4302-9099-B1512AD5D8C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4041034"/>
            <a:ext cx="2599200" cy="89640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</p:spTree>
    <p:extLst>
      <p:ext uri="{BB962C8B-B14F-4D97-AF65-F5344CB8AC3E}">
        <p14:creationId xmlns:p14="http://schemas.microsoft.com/office/powerpoint/2010/main" val="311389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it-IT" noProof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34F3F28-2A24-40B5-AC8C-5A53DC799A96}"/>
              </a:ext>
            </a:extLst>
          </p:cNvPr>
          <p:cNvSpPr/>
          <p:nvPr userDrawn="1"/>
        </p:nvSpPr>
        <p:spPr>
          <a:xfrm>
            <a:off x="129540" y="3410712"/>
            <a:ext cx="11932920" cy="3319272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981036"/>
            <a:ext cx="10515600" cy="782638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DIAPOSITIVA DIVISORE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>
              <a:defRPr b="1">
                <a:latin typeface="+mn-lt"/>
              </a:defRPr>
            </a:lvl1pPr>
          </a:lstStyle>
          <a:p>
            <a:pPr rtl="0"/>
            <a:fld id="{D495E168-DA5E-4888-8D8A-92B118324C14}" type="slidenum">
              <a:rPr lang="it-IT" noProof="0" smtClean="0"/>
              <a:pPr/>
              <a:t>‹N›</a:t>
            </a:fld>
            <a:endParaRPr lang="it-IT" noProof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it-IT" noProof="0"/>
              <a:t>Sociologia dei processi culturali, SPRISE, 2019/20</a:t>
            </a: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it-IT" noProof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E7822F33-D675-4E6C-BD09-D9C78365BB41}"/>
              </a:ext>
            </a:extLst>
          </p:cNvPr>
          <p:cNvSpPr/>
          <p:nvPr userDrawn="1"/>
        </p:nvSpPr>
        <p:spPr>
          <a:xfrm>
            <a:off x="4070604" y="4804366"/>
            <a:ext cx="4050792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it-IT" noProof="0"/>
          </a:p>
        </p:txBody>
      </p:sp>
      <p:sp>
        <p:nvSpPr>
          <p:cNvPr id="11" name="Segnaposto testo 2">
            <a:extLst>
              <a:ext uri="{FF2B5EF4-FFF2-40B4-BE49-F238E27FC236}">
                <a16:creationId xmlns:a16="http://schemas.microsoft.com/office/drawing/2014/main" id="{F4F6DD4A-6071-4D11-ABDB-28EA5AC87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42478"/>
            <a:ext cx="10515600" cy="45908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en-US" sz="2300">
                <a:solidFill>
                  <a:schemeClr val="bg2"/>
                </a:solidFill>
              </a:defRPr>
            </a:lvl1pPr>
          </a:lstStyle>
          <a:p>
            <a:pPr marL="228600" lvl="0" indent="-228600" algn="ctr" rtl="0"/>
            <a:r>
              <a:rPr lang="it-IT" noProof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8234773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tes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BF7CBC-CC93-4AB3-9D46-610755058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6993300" cy="540000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6" name="Sottotitolo">
            <a:extLst>
              <a:ext uri="{FF2B5EF4-FFF2-40B4-BE49-F238E27FC236}">
                <a16:creationId xmlns:a16="http://schemas.microsoft.com/office/drawing/2014/main" id="{152317FE-88B5-4D1F-AECF-DA69D6779B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080000"/>
            <a:ext cx="6992937" cy="360362"/>
          </a:xfrm>
        </p:spPr>
        <p:txBody>
          <a:bodyPr rtlCol="0"/>
          <a:lstStyle>
            <a:lvl1pPr marL="0" indent="0">
              <a:buNone/>
              <a:defRPr sz="2100"/>
            </a:lvl1pPr>
          </a:lstStyle>
          <a:p>
            <a:pPr lvl="0" rtl="0"/>
            <a:r>
              <a:rPr lang="it-IT" noProof="0" dirty="0"/>
              <a:t>Sottotitolo</a:t>
            </a:r>
          </a:p>
        </p:txBody>
      </p:sp>
      <p:sp>
        <p:nvSpPr>
          <p:cNvPr id="3" name="Col. sinistra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0000" y="1620000"/>
            <a:ext cx="6992936" cy="4500000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6" name="Segnaposto immagine 5">
            <a:extLst>
              <a:ext uri="{FF2B5EF4-FFF2-40B4-BE49-F238E27FC236}">
                <a16:creationId xmlns:a16="http://schemas.microsoft.com/office/drawing/2014/main" id="{3B63572F-04A5-456D-9066-1A65AFF5E6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804150" y="1"/>
            <a:ext cx="4387850" cy="6679488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it-IT" noProof="0" dirty="0"/>
              <a:t>Inserire o trascinare l'immagine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C263EBA-2C46-40FB-9D48-819ED0C8994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it-IT" noProof="0"/>
              <a:t>Sociologia dei processi culturali, SPRISE, 2019/20</a:t>
            </a:r>
            <a:endParaRPr lang="it-IT" noProof="0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19230BC-20AB-4DD9-AF5C-47BA72E5698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8966916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Sociologia dei processi culturali, SPRISE, 2019/20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9606B-D424-4A84-BB92-A4E4D820808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379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, sotto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it-IT" noProof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34F3F28-2A24-40B5-AC8C-5A53DC799A96}"/>
              </a:ext>
            </a:extLst>
          </p:cNvPr>
          <p:cNvSpPr/>
          <p:nvPr userDrawn="1"/>
        </p:nvSpPr>
        <p:spPr>
          <a:xfrm>
            <a:off x="129540" y="128016"/>
            <a:ext cx="685800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1169256"/>
            <a:ext cx="5285914" cy="782638"/>
          </a:xfrm>
        </p:spPr>
        <p:txBody>
          <a:bodyPr rtlCol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LAYOUT TESTO 1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it-IT" noProof="0" smtClean="0"/>
              <a:pPr/>
              <a:t>‹N›</a:t>
            </a:fld>
            <a:endParaRPr lang="it-IT" noProof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it-IT" noProof="0"/>
              <a:t>Sociologia dei processi culturali, SPRISE, 2019/20</a:t>
            </a: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it-IT" noProof="0"/>
          </a:p>
        </p:txBody>
      </p:sp>
      <p:sp>
        <p:nvSpPr>
          <p:cNvPr id="12" name="Segnaposto testo 17">
            <a:extLst>
              <a:ext uri="{FF2B5EF4-FFF2-40B4-BE49-F238E27FC236}">
                <a16:creationId xmlns:a16="http://schemas.microsoft.com/office/drawing/2014/main" id="{028AD4F5-2320-4533-9EC4-9832091E65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1248" y="2136036"/>
            <a:ext cx="5285914" cy="857098"/>
          </a:xfrm>
        </p:spPr>
        <p:txBody>
          <a:bodyPr rtlCol="0">
            <a:normAutofit/>
          </a:bodyPr>
          <a:lstStyle>
            <a:lvl1pPr marL="0" indent="0" algn="l">
              <a:buNone/>
              <a:defRPr sz="230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E7822F33-D675-4E6C-BD09-D9C78365BB41}"/>
              </a:ext>
            </a:extLst>
          </p:cNvPr>
          <p:cNvSpPr/>
          <p:nvPr userDrawn="1"/>
        </p:nvSpPr>
        <p:spPr>
          <a:xfrm>
            <a:off x="915026" y="1992586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it-IT" noProof="0"/>
          </a:p>
        </p:txBody>
      </p:sp>
      <p:sp>
        <p:nvSpPr>
          <p:cNvPr id="14" name="Segnaposto testo 14">
            <a:extLst>
              <a:ext uri="{FF2B5EF4-FFF2-40B4-BE49-F238E27FC236}">
                <a16:creationId xmlns:a16="http://schemas.microsoft.com/office/drawing/2014/main" id="{302F0820-F94A-40EF-B3BE-26CD0CB551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199" y="3100269"/>
            <a:ext cx="5288963" cy="2588637"/>
          </a:xfrm>
        </p:spPr>
        <p:txBody>
          <a:bodyPr lIns="0" rtlCol="0">
            <a:normAutofit/>
          </a:bodyPr>
          <a:lstStyle>
            <a:lvl1pPr marL="180000" indent="-180000" rtl="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 dirty="0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721395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it-IT" noProof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34F3F28-2A24-40B5-AC8C-5A53DC799A96}"/>
              </a:ext>
            </a:extLst>
          </p:cNvPr>
          <p:cNvSpPr/>
          <p:nvPr userDrawn="1"/>
        </p:nvSpPr>
        <p:spPr>
          <a:xfrm>
            <a:off x="129540" y="128016"/>
            <a:ext cx="11932920" cy="3319272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1093460"/>
            <a:ext cx="5320386" cy="782638"/>
          </a:xfrm>
        </p:spPr>
        <p:txBody>
          <a:bodyPr rtlCol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LAYOUT TESTO 2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it-IT" noProof="0" smtClean="0"/>
              <a:pPr/>
              <a:t>‹N›</a:t>
            </a:fld>
            <a:endParaRPr lang="it-IT" noProof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it-IT" noProof="0"/>
              <a:t>Sociologia dei processi culturali, SPRISE, 2019/20</a:t>
            </a: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it-IT" noProof="0"/>
          </a:p>
        </p:txBody>
      </p:sp>
      <p:sp>
        <p:nvSpPr>
          <p:cNvPr id="12" name="Segnaposto testo 17">
            <a:extLst>
              <a:ext uri="{FF2B5EF4-FFF2-40B4-BE49-F238E27FC236}">
                <a16:creationId xmlns:a16="http://schemas.microsoft.com/office/drawing/2014/main" id="{028AD4F5-2320-4533-9EC4-9832091E65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1248" y="2060240"/>
            <a:ext cx="5320386" cy="882524"/>
          </a:xfrm>
        </p:spPr>
        <p:txBody>
          <a:bodyPr rtlCol="0">
            <a:normAutofit/>
          </a:bodyPr>
          <a:lstStyle>
            <a:lvl1pPr marL="0" indent="0" algn="l">
              <a:buNone/>
              <a:defRPr sz="230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it-IT" noProof="0" dirty="0"/>
              <a:t>Modifica gli stili del testo dello schema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E7822F33-D675-4E6C-BD09-D9C78365BB41}"/>
              </a:ext>
            </a:extLst>
          </p:cNvPr>
          <p:cNvSpPr/>
          <p:nvPr userDrawn="1"/>
        </p:nvSpPr>
        <p:spPr>
          <a:xfrm>
            <a:off x="914693" y="1916790"/>
            <a:ext cx="4500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it-IT" noProof="0"/>
          </a:p>
        </p:txBody>
      </p:sp>
      <p:sp>
        <p:nvSpPr>
          <p:cNvPr id="11" name="Segnaposto testo 14">
            <a:extLst>
              <a:ext uri="{FF2B5EF4-FFF2-40B4-BE49-F238E27FC236}">
                <a16:creationId xmlns:a16="http://schemas.microsoft.com/office/drawing/2014/main" id="{4B6CBCCA-9781-462D-AF43-C6AAE3D1AA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17897" y="1125545"/>
            <a:ext cx="4707842" cy="1849304"/>
          </a:xfrm>
        </p:spPr>
        <p:txBody>
          <a:bodyPr rtlCol="0">
            <a:normAutofit/>
          </a:bodyPr>
          <a:lstStyle>
            <a:lvl1pPr marL="180000" indent="-180000" rtl="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 dirty="0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599193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ue sezio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it-IT" noProof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it-IT" noProof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it-IT" noProof="0" smtClean="0"/>
              <a:pPr/>
              <a:t>‹N›</a:t>
            </a:fld>
            <a:endParaRPr lang="it-IT" noProof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it-IT" noProof="0"/>
              <a:t>Sociologia dei processi culturali, SPRISE, 2019/20</a:t>
            </a:r>
          </a:p>
        </p:txBody>
      </p:sp>
      <p:sp>
        <p:nvSpPr>
          <p:cNvPr id="8" name="Segnaposto testo 2">
            <a:extLst>
              <a:ext uri="{FF2B5EF4-FFF2-40B4-BE49-F238E27FC236}">
                <a16:creationId xmlns:a16="http://schemas.microsoft.com/office/drawing/2014/main" id="{03373955-AB5B-4186-8098-9DBA0AB265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59649" y="2738211"/>
            <a:ext cx="4183650" cy="454353"/>
          </a:xfrm>
        </p:spPr>
        <p:txBody>
          <a:bodyPr rtlCol="0">
            <a:noAutofit/>
          </a:bodyPr>
          <a:lstStyle>
            <a:lvl1pPr marL="0" indent="0">
              <a:buNone/>
              <a:defRPr sz="3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Titolo sezione 1</a:t>
            </a:r>
          </a:p>
        </p:txBody>
      </p:sp>
      <p:sp>
        <p:nvSpPr>
          <p:cNvPr id="9" name="Segnaposto testo 26">
            <a:extLst>
              <a:ext uri="{FF2B5EF4-FFF2-40B4-BE49-F238E27FC236}">
                <a16:creationId xmlns:a16="http://schemas.microsoft.com/office/drawing/2014/main" id="{B534F865-65DF-4129-9CE5-414E249375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1835244"/>
            <a:ext cx="10515599" cy="629105"/>
          </a:xfrm>
        </p:spPr>
        <p:txBody>
          <a:bodyPr lIns="0" rIns="0" rtlCol="0">
            <a:noAutofit/>
          </a:bodyPr>
          <a:lstStyle>
            <a:lvl1pPr marL="0" indent="0" algn="ctr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10" name="Segnaposto testo 2">
            <a:extLst>
              <a:ext uri="{FF2B5EF4-FFF2-40B4-BE49-F238E27FC236}">
                <a16:creationId xmlns:a16="http://schemas.microsoft.com/office/drawing/2014/main" id="{23A3472E-32B4-4CAD-B5D0-420AA3FB4CE3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627121" y="2738211"/>
            <a:ext cx="4183650" cy="454353"/>
          </a:xfrm>
        </p:spPr>
        <p:txBody>
          <a:bodyPr rtlCol="0">
            <a:noAutofit/>
          </a:bodyPr>
          <a:lstStyle>
            <a:lvl1pPr marL="0" indent="0">
              <a:buNone/>
              <a:defRPr sz="3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Titolo sezione 2</a:t>
            </a:r>
          </a:p>
        </p:txBody>
      </p:sp>
      <p:sp>
        <p:nvSpPr>
          <p:cNvPr id="11" name="Segnaposto testo 26">
            <a:extLst>
              <a:ext uri="{FF2B5EF4-FFF2-40B4-BE49-F238E27FC236}">
                <a16:creationId xmlns:a16="http://schemas.microsoft.com/office/drawing/2014/main" id="{1AEED068-3EA0-4BF4-875C-02473E9EB0C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59649" y="3428501"/>
            <a:ext cx="4365625" cy="2333625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2" name="Segnaposto testo 26">
            <a:extLst>
              <a:ext uri="{FF2B5EF4-FFF2-40B4-BE49-F238E27FC236}">
                <a16:creationId xmlns:a16="http://schemas.microsoft.com/office/drawing/2014/main" id="{3590B9DA-A2DF-4AE1-9A98-C7B84F48C3A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627121" y="3428501"/>
            <a:ext cx="4365625" cy="2333625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CONFRONTO</a:t>
            </a:r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B6E88236-C248-4008-9619-75BCE6D3401C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it-IT" noProof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2D3F74C5-9ADD-4AE3-BCA5-88726CC2A1A3}"/>
              </a:ext>
            </a:extLst>
          </p:cNvPr>
          <p:cNvSpPr/>
          <p:nvPr userDrawn="1"/>
        </p:nvSpPr>
        <p:spPr>
          <a:xfrm>
            <a:off x="4111752" y="1667974"/>
            <a:ext cx="3968496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450372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it-IT" noProof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it-IT" noProof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it-IT" noProof="0" smtClean="0"/>
              <a:pPr/>
              <a:t>‹N›</a:t>
            </a:fld>
            <a:endParaRPr lang="it-IT" noProof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it-IT" noProof="0"/>
              <a:t>Sociologia dei processi culturali, SPRISE, 2019/20</a:t>
            </a:r>
          </a:p>
        </p:txBody>
      </p:sp>
      <p:sp>
        <p:nvSpPr>
          <p:cNvPr id="9" name="Segnaposto testo 26">
            <a:extLst>
              <a:ext uri="{FF2B5EF4-FFF2-40B4-BE49-F238E27FC236}">
                <a16:creationId xmlns:a16="http://schemas.microsoft.com/office/drawing/2014/main" id="{B534F865-65DF-4129-9CE5-414E249375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1248" y="3359239"/>
            <a:ext cx="4357688" cy="2252574"/>
          </a:xfrm>
        </p:spPr>
        <p:txBody>
          <a:bodyPr lIns="0" rIns="0" rtlCol="0">
            <a:noAutofit/>
          </a:bodyPr>
          <a:lstStyle>
            <a:lvl1pPr marL="0" indent="0" algn="l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2081624"/>
            <a:ext cx="4357688" cy="1325563"/>
          </a:xfrm>
        </p:spPr>
        <p:txBody>
          <a:bodyPr lIns="0" rIns="0" rtlCol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DIAPOSITIVA CON GRAFICO</a:t>
            </a:r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B6E88236-C248-4008-9619-75BCE6D3401C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it-IT" noProof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2D3F74C5-9ADD-4AE3-BCA5-88726CC2A1A3}"/>
              </a:ext>
            </a:extLst>
          </p:cNvPr>
          <p:cNvSpPr/>
          <p:nvPr userDrawn="1"/>
        </p:nvSpPr>
        <p:spPr>
          <a:xfrm>
            <a:off x="911877" y="3191969"/>
            <a:ext cx="3968496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it-IT" noProof="0"/>
          </a:p>
        </p:txBody>
      </p:sp>
      <p:sp>
        <p:nvSpPr>
          <p:cNvPr id="16" name="Segnaposto grafico 18">
            <a:extLst>
              <a:ext uri="{FF2B5EF4-FFF2-40B4-BE49-F238E27FC236}">
                <a16:creationId xmlns:a16="http://schemas.microsoft.com/office/drawing/2014/main" id="{BE9C98A7-B145-402E-BADA-CE785E3BA996}"/>
              </a:ext>
            </a:extLst>
          </p:cNvPr>
          <p:cNvSpPr>
            <a:spLocks noGrp="1"/>
          </p:cNvSpPr>
          <p:nvPr>
            <p:ph type="chart" sz="quarter" idx="32"/>
          </p:nvPr>
        </p:nvSpPr>
        <p:spPr>
          <a:xfrm>
            <a:off x="6981371" y="1246188"/>
            <a:ext cx="4284663" cy="4365625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 grafico</a:t>
            </a:r>
          </a:p>
        </p:txBody>
      </p:sp>
    </p:spTree>
    <p:extLst>
      <p:ext uri="{BB962C8B-B14F-4D97-AF65-F5344CB8AC3E}">
        <p14:creationId xmlns:p14="http://schemas.microsoft.com/office/powerpoint/2010/main" val="2525342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it-IT" noProof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it-IT" noProof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it-IT" noProof="0" smtClean="0"/>
              <a:pPr/>
              <a:t>‹N›</a:t>
            </a:fld>
            <a:endParaRPr lang="it-IT" noProof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it-IT" noProof="0"/>
              <a:t>Sociologia dei processi culturali, SPRISE, 2019/20</a:t>
            </a:r>
          </a:p>
        </p:txBody>
      </p:sp>
      <p:sp>
        <p:nvSpPr>
          <p:cNvPr id="9" name="Segnaposto testo 26">
            <a:extLst>
              <a:ext uri="{FF2B5EF4-FFF2-40B4-BE49-F238E27FC236}">
                <a16:creationId xmlns:a16="http://schemas.microsoft.com/office/drawing/2014/main" id="{B534F865-65DF-4129-9CE5-414E249375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32483" y="3359239"/>
            <a:ext cx="2596896" cy="2252574"/>
          </a:xfrm>
        </p:spPr>
        <p:txBody>
          <a:bodyPr lIns="0" rIns="0" rtlCol="0">
            <a:noAutofit/>
          </a:bodyPr>
          <a:lstStyle>
            <a:lvl1pPr marL="0" indent="0" algn="l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32482" y="1757774"/>
            <a:ext cx="2669859" cy="1325563"/>
          </a:xfrm>
        </p:spPr>
        <p:txBody>
          <a:bodyPr lIns="0" rIns="0" rtlCol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DIAPOSITIVA CON TABELLA</a:t>
            </a:r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B6E88236-C248-4008-9619-75BCE6D3401C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it-IT" noProof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2D3F74C5-9ADD-4AE3-BCA5-88726CC2A1A3}"/>
              </a:ext>
            </a:extLst>
          </p:cNvPr>
          <p:cNvSpPr/>
          <p:nvPr userDrawn="1"/>
        </p:nvSpPr>
        <p:spPr>
          <a:xfrm>
            <a:off x="8432483" y="3191969"/>
            <a:ext cx="1545336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it-IT" noProof="0"/>
          </a:p>
        </p:txBody>
      </p:sp>
      <p:sp>
        <p:nvSpPr>
          <p:cNvPr id="13" name="Segnaposto tabella 17">
            <a:extLst>
              <a:ext uri="{FF2B5EF4-FFF2-40B4-BE49-F238E27FC236}">
                <a16:creationId xmlns:a16="http://schemas.microsoft.com/office/drawing/2014/main" id="{62814DE5-26B2-4A8E-BA8D-A2E4C5547EB9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911225" y="1505433"/>
            <a:ext cx="6561138" cy="3847135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una tabella</a:t>
            </a:r>
          </a:p>
        </p:txBody>
      </p:sp>
    </p:spTree>
    <p:extLst>
      <p:ext uri="{BB962C8B-B14F-4D97-AF65-F5344CB8AC3E}">
        <p14:creationId xmlns:p14="http://schemas.microsoft.com/office/powerpoint/2010/main" val="240194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 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it-IT" noProof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34F3F28-2A24-40B5-AC8C-5A53DC799A96}"/>
              </a:ext>
            </a:extLst>
          </p:cNvPr>
          <p:cNvSpPr/>
          <p:nvPr userDrawn="1"/>
        </p:nvSpPr>
        <p:spPr>
          <a:xfrm>
            <a:off x="129540" y="128016"/>
            <a:ext cx="11932920" cy="2368296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it-IT" noProof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it-IT" noProof="0" smtClean="0"/>
              <a:pPr/>
              <a:t>‹N›</a:t>
            </a:fld>
            <a:endParaRPr lang="it-IT" noProof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it-IT" noProof="0"/>
              <a:t>Sociologia dei processi culturali, SPRISE, 2019/20</a:t>
            </a: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it-IT" noProof="0"/>
          </a:p>
        </p:txBody>
      </p:sp>
      <p:sp>
        <p:nvSpPr>
          <p:cNvPr id="14" name="Segnaposto testo 26">
            <a:extLst>
              <a:ext uri="{FF2B5EF4-FFF2-40B4-BE49-F238E27FC236}">
                <a16:creationId xmlns:a16="http://schemas.microsoft.com/office/drawing/2014/main" id="{B33A3032-1037-4342-827F-CF13499782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1835244"/>
            <a:ext cx="10515599" cy="629105"/>
          </a:xfrm>
        </p:spPr>
        <p:txBody>
          <a:bodyPr lIns="0" rIns="0" rtlCol="0">
            <a:noAutofit/>
          </a:bodyPr>
          <a:lstStyle>
            <a:lvl1pPr marL="0" indent="0" algn="ctr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15" name="Titolo 1">
            <a:extLst>
              <a:ext uri="{FF2B5EF4-FFF2-40B4-BE49-F238E27FC236}">
                <a16:creationId xmlns:a16="http://schemas.microsoft.com/office/drawing/2014/main" id="{FD6F6A17-AFDC-40C7-9D63-50FA052A16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DIAPOSITIVA CON IMMAGINE GRANDE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6668B9DC-C6AF-45D4-BBA3-A5EF781EAB7F}"/>
              </a:ext>
            </a:extLst>
          </p:cNvPr>
          <p:cNvSpPr/>
          <p:nvPr userDrawn="1"/>
        </p:nvSpPr>
        <p:spPr>
          <a:xfrm>
            <a:off x="3759708" y="1667974"/>
            <a:ext cx="4672584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761272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elementi multimedi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it-IT" noProof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it-IT" noProof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it-IT" noProof="0" smtClean="0"/>
              <a:pPr/>
              <a:t>‹N›</a:t>
            </a:fld>
            <a:endParaRPr lang="it-IT" noProof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it-IT" noProof="0"/>
              <a:t>Sociologia dei processi culturali, SPRISE, 2019/20</a:t>
            </a:r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8873"/>
            <a:ext cx="10515600" cy="1325563"/>
          </a:xfrm>
        </p:spPr>
        <p:txBody>
          <a:bodyPr lIns="0" rIns="0"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DIAPOSITIVA VIDEO</a:t>
            </a:r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B6E88236-C248-4008-9619-75BCE6D3401C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it-IT" noProof="0"/>
          </a:p>
        </p:txBody>
      </p:sp>
      <p:sp>
        <p:nvSpPr>
          <p:cNvPr id="16" name="Segnaposto elemento multimediale 7">
            <a:extLst>
              <a:ext uri="{FF2B5EF4-FFF2-40B4-BE49-F238E27FC236}">
                <a16:creationId xmlns:a16="http://schemas.microsoft.com/office/drawing/2014/main" id="{A11F77F4-4B16-4503-B9B6-AE22C686E3E3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1395984" y="1497770"/>
            <a:ext cx="9400032" cy="4215384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/>
              <a:t>Fare clic sull'icona per inserire un contenuto multimediale</a:t>
            </a:r>
          </a:p>
        </p:txBody>
      </p:sp>
    </p:spTree>
    <p:extLst>
      <p:ext uri="{BB962C8B-B14F-4D97-AF65-F5344CB8AC3E}">
        <p14:creationId xmlns:p14="http://schemas.microsoft.com/office/powerpoint/2010/main" val="2399738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475097E-EB08-4475-9112-275B84027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21279" y="6118484"/>
            <a:ext cx="549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D495E168-DA5E-4888-8D8A-92B118324C14}" type="slidenum">
              <a:rPr lang="it-IT" noProof="0" smtClean="0"/>
              <a:pPr/>
              <a:t>‹N›</a:t>
            </a:fld>
            <a:endParaRPr lang="it-IT" noProof="0"/>
          </a:p>
        </p:txBody>
      </p:sp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8DB6A3A-74E6-4FE2-8AD2-CEB07044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C0128AA-FDF4-4DD5-A009-3C58D2457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48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B1C2DC0-7E13-4A66-9F9B-371BA9C6E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118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2"/>
                </a:solidFill>
              </a:defRPr>
            </a:lvl1pPr>
          </a:lstStyle>
          <a:p>
            <a:pPr rtl="0"/>
            <a:endParaRPr lang="it-IT" noProof="0"/>
          </a:p>
        </p:txBody>
      </p:sp>
      <p:sp>
        <p:nvSpPr>
          <p:cNvPr id="11" name="Segnaposto piè di pagina 4">
            <a:extLst>
              <a:ext uri="{FF2B5EF4-FFF2-40B4-BE49-F238E27FC236}">
                <a16:creationId xmlns:a16="http://schemas.microsoft.com/office/drawing/2014/main" id="{1F296578-6D40-435B-861E-0904DDC10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18484"/>
            <a:ext cx="3398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2"/>
                </a:solidFill>
              </a:defRPr>
            </a:lvl1pPr>
          </a:lstStyle>
          <a:p>
            <a:pPr rtl="0"/>
            <a:r>
              <a:rPr lang="it-IT" noProof="0"/>
              <a:t>Sociologia dei processi culturali, SPRISE, 2019/20</a:t>
            </a:r>
          </a:p>
        </p:txBody>
      </p:sp>
    </p:spTree>
    <p:extLst>
      <p:ext uri="{BB962C8B-B14F-4D97-AF65-F5344CB8AC3E}">
        <p14:creationId xmlns:p14="http://schemas.microsoft.com/office/powerpoint/2010/main" val="322399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7" r:id="rId2"/>
    <p:sldLayoutId id="2147483678" r:id="rId3"/>
    <p:sldLayoutId id="2147483679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87" r:id="rId17"/>
    <p:sldLayoutId id="2147483695" r:id="rId18"/>
    <p:sldLayoutId id="2147483688" r:id="rId19"/>
    <p:sldLayoutId id="2147483696" r:id="rId20"/>
    <p:sldLayoutId id="2147483697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4407" userDrawn="1">
          <p15:clr>
            <a:srgbClr val="F26B43"/>
          </p15:clr>
        </p15:guide>
        <p15:guide id="6" pos="3273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  <p15:guide id="9" pos="302" userDrawn="1">
          <p15:clr>
            <a:srgbClr val="F26B43"/>
          </p15:clr>
        </p15:guide>
        <p15:guide id="10" pos="737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drum.com/opinion/2017/10/31/how-social-media-manipulation-affecting-your-life-today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youtube.com/watch?v=pM21UPCs5GM" TargetMode="Externa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1B9C57B8-E475-426C-A9B1-1FBD7FC50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8. I media: immagini e metafora</a:t>
            </a:r>
          </a:p>
        </p:txBody>
      </p:sp>
    </p:spTree>
    <p:extLst>
      <p:ext uri="{BB962C8B-B14F-4D97-AF65-F5344CB8AC3E}">
        <p14:creationId xmlns:p14="http://schemas.microsoft.com/office/powerpoint/2010/main" val="3513593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082C3AD5-7F14-4D1A-81CB-17A2F3A68E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821279" y="6118484"/>
            <a:ext cx="549442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D495E168-DA5E-4888-8D8A-92B118324C14}" type="slidenum">
              <a:rPr lang="it-IT" noProof="0" smtClean="0"/>
              <a:pPr rtl="0">
                <a:spcAft>
                  <a:spcPts val="600"/>
                </a:spcAft>
              </a:pPr>
              <a:t>10</a:t>
            </a:fld>
            <a:endParaRPr lang="it-IT" noProof="0"/>
          </a:p>
        </p:txBody>
      </p:sp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D32E0137-BB24-44C8-AB5E-80A4E071DA9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838200" y="6118484"/>
            <a:ext cx="3398763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r>
              <a:rPr lang="it-IT" noProof="0"/>
              <a:t>Sociologia dei processi culturali, SPRISE, 2019/20</a:t>
            </a:r>
          </a:p>
        </p:txBody>
      </p:sp>
      <p:pic>
        <p:nvPicPr>
          <p:cNvPr id="2" name="Immagine 1" descr="Eugene-Atget-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42664" y="1825625"/>
            <a:ext cx="5706672" cy="4351338"/>
          </a:xfrm>
          <a:prstGeom prst="rect">
            <a:avLst/>
          </a:prstGeom>
          <a:noFill/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it-IT"/>
              <a:t>Atget, </a:t>
            </a:r>
            <a:r>
              <a:rPr lang="it-IT" i="1"/>
              <a:t>Eclipse</a:t>
            </a:r>
            <a:r>
              <a:rPr lang="it-IT"/>
              <a:t>, 1912</a:t>
            </a:r>
            <a:endParaRPr lang="it-IT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Il “negativo” della pellicola.</a:t>
            </a:r>
          </a:p>
          <a:p>
            <a:r>
              <a:rPr lang="it-IT" dirty="0"/>
              <a:t>Serialità delle copie riprodotte.</a:t>
            </a:r>
          </a:p>
          <a:p>
            <a:r>
              <a:rPr lang="it-IT" dirty="0"/>
              <a:t>La fotografia soddisfa il bisogno di “avvicinare le cose a se stessi, o meglio alle masse”, bisogno intenso “quanto quello di superare l’irripetibile e unico, in ogni situazione, mediante la sua riproduzione” (Benjamin). </a:t>
            </a:r>
          </a:p>
          <a:p>
            <a:r>
              <a:rPr lang="it-IT" dirty="0"/>
              <a:t>Con la fotografia si realizza, secondo Benjamin, il passaggio dal valore “cultuale” al valore di “</a:t>
            </a:r>
            <a:r>
              <a:rPr lang="it-IT" dirty="0" err="1"/>
              <a:t>esponibilità</a:t>
            </a:r>
            <a:r>
              <a:rPr lang="it-IT" dirty="0"/>
              <a:t>”, cioè di diffusione, dell’opera d’arte.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La copia e l’originale: immagine analogica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D67D6A3-576B-43C8-9C8E-C3F6F942436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rtl="0"/>
            <a:r>
              <a:rPr lang="it-IT" noProof="0"/>
              <a:t>Sociologia dei processi culturali, SPRISE, 2019/20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4E4DCED-A457-43DA-B611-E0F4060A52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495E168-DA5E-4888-8D8A-92B118324C14}" type="slidenum">
              <a:rPr lang="it-IT" noProof="0" smtClean="0"/>
              <a:pPr rtl="0"/>
              <a:t>11</a:t>
            </a:fld>
            <a:endParaRPr lang="it-IT" noProof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sz="3600" dirty="0"/>
              <a:t>Letteralmente: “Vedere lontano”</a:t>
            </a:r>
          </a:p>
          <a:p>
            <a:pPr>
              <a:buNone/>
            </a:pPr>
            <a:endParaRPr lang="it-IT" sz="3600" dirty="0"/>
          </a:p>
          <a:p>
            <a:r>
              <a:rPr lang="it-IT" dirty="0" err="1"/>
              <a:t>Paleotv</a:t>
            </a:r>
            <a:r>
              <a:rPr lang="it-IT" dirty="0"/>
              <a:t>: ruolo pedagogico, alfabetizzante e di unificazione linguistica.</a:t>
            </a:r>
          </a:p>
          <a:p>
            <a:r>
              <a:rPr lang="it-IT" dirty="0"/>
              <a:t>Neotv: l’immagine deve vendere.</a:t>
            </a:r>
          </a:p>
          <a:p>
            <a:r>
              <a:rPr lang="it-IT" dirty="0"/>
              <a:t>Tv convergente: tv via cavo, satellite, internet, streaming, on </a:t>
            </a:r>
            <a:r>
              <a:rPr lang="it-IT" dirty="0" err="1"/>
              <a:t>demand</a:t>
            </a:r>
            <a:r>
              <a:rPr lang="it-IT" dirty="0"/>
              <a:t>, </a:t>
            </a:r>
            <a:r>
              <a:rPr lang="it-IT" dirty="0" err="1"/>
              <a:t>Youtube</a:t>
            </a:r>
            <a:r>
              <a:rPr lang="it-IT" dirty="0"/>
              <a:t>, ecc. Vari media convergono su una medesima piattaforma: il web. </a:t>
            </a:r>
          </a:p>
          <a:p>
            <a:r>
              <a:rPr lang="it-IT" dirty="0"/>
              <a:t>Media come “ambienti”.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Televisione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ED8DB14-1752-41C1-B40A-B2731B37B91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rtl="0"/>
            <a:r>
              <a:rPr lang="it-IT" noProof="0"/>
              <a:t>Sociologia dei processi culturali, SPRISE, 2019/20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2BC2C0A-3FF8-4886-9305-601F04778C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495E168-DA5E-4888-8D8A-92B118324C14}" type="slidenum">
              <a:rPr lang="it-IT" noProof="0" smtClean="0"/>
              <a:pPr rtl="0"/>
              <a:t>12</a:t>
            </a:fld>
            <a:endParaRPr lang="it-IT" noProof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Cancellano ogni idea di “originale”.</a:t>
            </a:r>
          </a:p>
          <a:p>
            <a:r>
              <a:rPr lang="it-IT" dirty="0"/>
              <a:t>Tutto è copia.</a:t>
            </a:r>
          </a:p>
          <a:p>
            <a:r>
              <a:rPr lang="it-IT" dirty="0"/>
              <a:t>Le immagini sono manipolabili in ogni loro minima unità.</a:t>
            </a:r>
          </a:p>
          <a:p>
            <a:r>
              <a:rPr lang="it-IT" dirty="0"/>
              <a:t>“L’immagine digitale non farà quindi che spalancare ancor più il solco esistente tra la realtà in quanto tale e la rappresentazione, rendendolo forse insuperabile” (Wenders 1991).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Immagini digitali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4A08E55-9652-4042-B6D5-37F75CD0CEF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rtl="0"/>
            <a:r>
              <a:rPr lang="it-IT" noProof="0"/>
              <a:t>Sociologia dei processi culturali, SPRISE, 2019/20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6718B3A-CE6A-4103-BD2C-E7E72582B9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495E168-DA5E-4888-8D8A-92B118324C14}" type="slidenum">
              <a:rPr lang="it-IT" noProof="0" smtClean="0"/>
              <a:pPr rtl="0"/>
              <a:t>13</a:t>
            </a:fld>
            <a:endParaRPr lang="it-IT" noProof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Le immagini pensano e “ci” pensano, siamo attraversati, prodotti da esse. </a:t>
            </a:r>
          </a:p>
          <a:p>
            <a:r>
              <a:rPr lang="it-IT" dirty="0"/>
              <a:t>Le immagini producono </a:t>
            </a:r>
            <a:r>
              <a:rPr lang="it-IT" b="1" dirty="0"/>
              <a:t>metafore</a:t>
            </a:r>
            <a:r>
              <a:rPr lang="it-IT" dirty="0"/>
              <a:t>.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Pensiero e immagine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139B954-AF9B-4028-8196-C6E27959830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rtl="0"/>
            <a:r>
              <a:rPr lang="it-IT" noProof="0"/>
              <a:t>Sociologia dei processi culturali, SPRISE, 2019/20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8CCAC02-8599-463B-BBC7-20CB972448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495E168-DA5E-4888-8D8A-92B118324C14}" type="slidenum">
              <a:rPr lang="it-IT" noProof="0" smtClean="0"/>
              <a:pPr rtl="0"/>
              <a:t>14</a:t>
            </a:fld>
            <a:endParaRPr lang="it-IT" noProof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Somiglianza</a:t>
            </a:r>
          </a:p>
          <a:p>
            <a:pPr>
              <a:buNone/>
            </a:pPr>
            <a:r>
              <a:rPr lang="it-IT" dirty="0"/>
              <a:t>(</a:t>
            </a:r>
            <a:r>
              <a:rPr lang="it-IT" dirty="0" err="1"/>
              <a:t>guerriero=leone</a:t>
            </a:r>
            <a:r>
              <a:rPr lang="it-IT" dirty="0"/>
              <a:t>) </a:t>
            </a:r>
          </a:p>
          <a:p>
            <a:pPr>
              <a:buNone/>
            </a:pPr>
            <a:endParaRPr lang="it-IT" dirty="0"/>
          </a:p>
          <a:p>
            <a:r>
              <a:rPr lang="it-IT" dirty="0"/>
              <a:t>Vedere le parole</a:t>
            </a:r>
          </a:p>
          <a:p>
            <a:r>
              <a:rPr lang="it-IT" dirty="0"/>
              <a:t>Vedere spazio e tempo</a:t>
            </a:r>
          </a:p>
          <a:p>
            <a:r>
              <a:rPr lang="it-IT" dirty="0"/>
              <a:t>Memoria visiva</a:t>
            </a:r>
          </a:p>
          <a:p>
            <a:r>
              <a:rPr lang="it-IT" dirty="0"/>
              <a:t>“Mi sento a pezzi” “Mi sento giù” “Ha il fuoco dentro”</a:t>
            </a:r>
          </a:p>
          <a:p>
            <a:r>
              <a:rPr lang="it-IT" dirty="0"/>
              <a:t>Travestimento delle parole</a:t>
            </a:r>
          </a:p>
          <a:p>
            <a:pPr>
              <a:buNone/>
            </a:pP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Metafore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9EDBCB9-6D9A-415C-A2B5-4483A0D2172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rtl="0"/>
            <a:r>
              <a:rPr lang="it-IT" noProof="0"/>
              <a:t>Sociologia dei processi culturali, SPRISE, 2019/20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D13A53E-EC78-4214-880C-A95C85A8D7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495E168-DA5E-4888-8D8A-92B118324C14}" type="slidenum">
              <a:rPr lang="it-IT" noProof="0" smtClean="0"/>
              <a:pPr rtl="0"/>
              <a:t>15</a:t>
            </a:fld>
            <a:endParaRPr lang="it-IT" noProof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Il linguaggio esprime un rapporto di somiglianza, di immaginazione.</a:t>
            </a:r>
          </a:p>
          <a:p>
            <a:r>
              <a:rPr lang="it-IT" dirty="0"/>
              <a:t>Le metafore vivono nel linguaggio sin dalla sua acquisizione da piccoli.</a:t>
            </a:r>
          </a:p>
          <a:p>
            <a:r>
              <a:rPr lang="it-IT" dirty="0"/>
              <a:t>Vedere con la mente, vedere con le parole.</a:t>
            </a:r>
          </a:p>
          <a:p>
            <a:r>
              <a:rPr lang="it-IT" dirty="0"/>
              <a:t>Vedere le parole.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Linguaggio e immagine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F25263A-487C-49DE-9915-698779767F8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rtl="0"/>
            <a:r>
              <a:rPr lang="it-IT" noProof="0"/>
              <a:t>Sociologia dei processi culturali, SPRISE, 2019/20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A987CE5-BC15-40FC-990A-202834AF9E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495E168-DA5E-4888-8D8A-92B118324C14}" type="slidenum">
              <a:rPr lang="it-IT" noProof="0" smtClean="0"/>
              <a:pPr rtl="0"/>
              <a:t>16</a:t>
            </a:fld>
            <a:endParaRPr lang="it-IT" noProof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Pittura</a:t>
            </a:r>
          </a:p>
          <a:p>
            <a:r>
              <a:rPr lang="it-IT" dirty="0"/>
              <a:t>Cinema</a:t>
            </a:r>
          </a:p>
          <a:p>
            <a:r>
              <a:rPr lang="it-IT" dirty="0"/>
              <a:t>Fotografia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Immagini come metafore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27D1A51-5A9E-4AFA-9B41-3017E163A66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rtl="0"/>
            <a:r>
              <a:rPr lang="it-IT" noProof="0"/>
              <a:t>Sociologia dei processi culturali, SPRISE, 2019/20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6116321-871B-4CA7-BF87-03FF5B3A17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495E168-DA5E-4888-8D8A-92B118324C14}" type="slidenum">
              <a:rPr lang="it-IT" noProof="0" smtClean="0"/>
              <a:pPr rtl="0"/>
              <a:t>17</a:t>
            </a:fld>
            <a:endParaRPr lang="it-IT" noProof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">
            <a:extLst>
              <a:ext uri="{FF2B5EF4-FFF2-40B4-BE49-F238E27FC236}">
                <a16:creationId xmlns:a16="http://schemas.microsoft.com/office/drawing/2014/main" id="{F8C5DC76-95A7-43AA-8535-CECB6BE4C9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821279" y="6118484"/>
            <a:ext cx="549442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D495E168-DA5E-4888-8D8A-92B118324C14}" type="slidenum">
              <a:rPr lang="it-IT" noProof="0" smtClean="0"/>
              <a:pPr rtl="0">
                <a:spcAft>
                  <a:spcPts val="600"/>
                </a:spcAft>
              </a:pPr>
              <a:t>18</a:t>
            </a:fld>
            <a:endParaRPr lang="it-IT" noProof="0"/>
          </a:p>
        </p:txBody>
      </p:sp>
      <p:sp>
        <p:nvSpPr>
          <p:cNvPr id="18" name="Footer Placeholder 2">
            <a:extLst>
              <a:ext uri="{FF2B5EF4-FFF2-40B4-BE49-F238E27FC236}">
                <a16:creationId xmlns:a16="http://schemas.microsoft.com/office/drawing/2014/main" id="{51422365-5EFC-45F3-8EAF-7DDBE2835A7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838200" y="6118484"/>
            <a:ext cx="3398763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r>
              <a:rPr lang="it-IT" noProof="0"/>
              <a:t>Sociologia dei processi culturali, SPRISE, 2019/20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/>
          <a:p>
            <a:r>
              <a:rPr lang="it-IT"/>
              <a:t>Corpo come metafora del dolore: la pittura di Frida Kahlo</a:t>
            </a:r>
            <a:endParaRPr lang="it-IT" dirty="0"/>
          </a:p>
        </p:txBody>
      </p:sp>
      <p:pic>
        <p:nvPicPr>
          <p:cNvPr id="4" name="Segnaposto contenuto 3" descr="15colonna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r="1" b="34936"/>
          <a:stretch/>
        </p:blipFill>
        <p:spPr>
          <a:xfrm>
            <a:off x="5180012" y="457200"/>
            <a:ext cx="6172200" cy="5408613"/>
          </a:xfr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lide Number Placeholder 1">
            <a:extLst>
              <a:ext uri="{FF2B5EF4-FFF2-40B4-BE49-F238E27FC236}">
                <a16:creationId xmlns:a16="http://schemas.microsoft.com/office/drawing/2014/main" id="{558FF044-DBEB-4D8E-8C99-2E9F4E2E9D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821279" y="6118484"/>
            <a:ext cx="549442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D495E168-DA5E-4888-8D8A-92B118324C14}" type="slidenum">
              <a:rPr lang="it-IT" noProof="0" smtClean="0"/>
              <a:pPr rtl="0">
                <a:spcAft>
                  <a:spcPts val="600"/>
                </a:spcAft>
              </a:pPr>
              <a:t>19</a:t>
            </a:fld>
            <a:endParaRPr lang="it-IT" noProof="0"/>
          </a:p>
        </p:txBody>
      </p:sp>
      <p:sp>
        <p:nvSpPr>
          <p:cNvPr id="74" name="Footer Placeholder 2">
            <a:extLst>
              <a:ext uri="{FF2B5EF4-FFF2-40B4-BE49-F238E27FC236}">
                <a16:creationId xmlns:a16="http://schemas.microsoft.com/office/drawing/2014/main" id="{81AD7864-E596-445D-B908-2C4D02BC8F7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838200" y="6118484"/>
            <a:ext cx="3398763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r>
              <a:rPr lang="it-IT" noProof="0"/>
              <a:t>Sociologia dei processi culturali, SPRISE, 2019/20</a:t>
            </a:r>
          </a:p>
        </p:txBody>
      </p:sp>
      <p:sp>
        <p:nvSpPr>
          <p:cNvPr id="9219" name="Text Box 5">
            <a:extLst>
              <a:ext uri="{FF2B5EF4-FFF2-40B4-BE49-F238E27FC236}">
                <a16:creationId xmlns:a16="http://schemas.microsoft.com/office/drawing/2014/main" id="{008D3FDD-D523-4AFF-93D4-85986DC6B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788" y="457200"/>
            <a:ext cx="3932237" cy="1600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None/>
            </a:pPr>
            <a:r>
              <a:rPr lang="it-IT" altLang="it-IT" b="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Gli italiani si voltano, Foto di Mario De Biasi, 1954</a:t>
            </a:r>
          </a:p>
        </p:txBody>
      </p:sp>
      <p:pic>
        <p:nvPicPr>
          <p:cNvPr id="9218" name="Picture 4">
            <a:extLst>
              <a:ext uri="{FF2B5EF4-FFF2-40B4-BE49-F238E27FC236}">
                <a16:creationId xmlns:a16="http://schemas.microsoft.com/office/drawing/2014/main" id="{B8C17952-AC59-483B-81FF-CF14267AB4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4" r="95" b="2"/>
          <a:stretch/>
        </p:blipFill>
        <p:spPr bwMode="auto">
          <a:xfrm>
            <a:off x="5183188" y="457201"/>
            <a:ext cx="6172200" cy="54038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33C454AE-D3A3-4911-8D9A-1B6408612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it-IT" dirty="0" err="1"/>
              <a:t>Mediascapes</a:t>
            </a:r>
            <a:r>
              <a:rPr lang="it-IT" dirty="0"/>
              <a:t> per </a:t>
            </a:r>
            <a:r>
              <a:rPr lang="it-IT" dirty="0" err="1"/>
              <a:t>Appadurai</a:t>
            </a:r>
            <a:endParaRPr lang="it-IT" dirty="0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CEA4D569-F0FD-4A4E-A1E2-EFA84BF614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9998" y="1619457"/>
            <a:ext cx="6992937" cy="360362"/>
          </a:xfrm>
        </p:spPr>
        <p:txBody>
          <a:bodyPr>
            <a:normAutofit/>
          </a:bodyPr>
          <a:lstStyle/>
          <a:p>
            <a:r>
              <a:rPr lang="it-IT" sz="1900" dirty="0"/>
              <a:t>-</a:t>
            </a:r>
            <a:r>
              <a:rPr lang="it-IT" sz="1900" dirty="0" err="1"/>
              <a:t>scape</a:t>
            </a:r>
            <a:r>
              <a:rPr lang="it-IT" sz="1900" dirty="0"/>
              <a:t> come in </a:t>
            </a:r>
            <a:r>
              <a:rPr lang="it-IT" sz="1900" dirty="0" err="1"/>
              <a:t>land-scape</a:t>
            </a:r>
            <a:r>
              <a:rPr lang="it-IT" sz="1900" dirty="0"/>
              <a:t>, in italiano MEDIORAMI, DA PAN-ORAMA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A32DBFAD-9F87-423D-9177-FFBE38FBCA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1638" y="2340000"/>
            <a:ext cx="6891297" cy="3780000"/>
          </a:xfrm>
        </p:spPr>
        <p:txBody>
          <a:bodyPr>
            <a:normAutofit/>
          </a:bodyPr>
          <a:lstStyle/>
          <a:p>
            <a:r>
              <a:rPr lang="it-IT" sz="2000" dirty="0"/>
              <a:t>Distribuzione delle capacità elettroniche di diffondere informazioni</a:t>
            </a:r>
          </a:p>
          <a:p>
            <a:r>
              <a:rPr lang="it-IT" sz="2000" dirty="0"/>
              <a:t>Immagini</a:t>
            </a:r>
          </a:p>
          <a:p>
            <a:r>
              <a:rPr lang="it-IT" sz="2000" dirty="0"/>
              <a:t>Narrazioni</a:t>
            </a:r>
          </a:p>
          <a:p>
            <a:r>
              <a:rPr lang="it-IT" sz="2000" dirty="0"/>
              <a:t>Metafore della vita quotidiana</a:t>
            </a:r>
          </a:p>
          <a:p>
            <a:endParaRPr lang="it-IT" dirty="0"/>
          </a:p>
        </p:txBody>
      </p:sp>
      <p:sp>
        <p:nvSpPr>
          <p:cNvPr id="10" name="Segnaposto piè di pagina 9">
            <a:extLst>
              <a:ext uri="{FF2B5EF4-FFF2-40B4-BE49-F238E27FC236}">
                <a16:creationId xmlns:a16="http://schemas.microsoft.com/office/drawing/2014/main" id="{DEA17D13-D4D8-46C4-9DF9-0EF1F96E54F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rtl="0"/>
            <a:r>
              <a:rPr lang="it-IT" noProof="0"/>
              <a:t>Sociologia dei processi culturali, SPRISE, 2019/20</a:t>
            </a:r>
            <a:endParaRPr lang="it-IT" noProof="0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581D3C0D-C5F2-40F8-9772-77C59DD09A3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fld id="{058DB212-BFA2-403F-85EF-DFD3FF6D973A}" type="slidenum">
              <a:rPr lang="it-IT" sz="1000" noProof="0" smtClean="0"/>
              <a:pPr rtl="0"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it-IT" sz="1000" noProof="0"/>
          </a:p>
        </p:txBody>
      </p:sp>
      <p:pic>
        <p:nvPicPr>
          <p:cNvPr id="9" name="Immagine 8" descr="Immagine che contiene monitor, schermo, televisione, nero&#10;&#10;Descrizione generata automaticamente">
            <a:extLst>
              <a:ext uri="{FF2B5EF4-FFF2-40B4-BE49-F238E27FC236}">
                <a16:creationId xmlns:a16="http://schemas.microsoft.com/office/drawing/2014/main" id="{A14C0BAF-5825-4D62-943A-9BE9044073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4887" r="27487" b="1"/>
          <a:stretch/>
        </p:blipFill>
        <p:spPr>
          <a:xfrm>
            <a:off x="7804150" y="1"/>
            <a:ext cx="4387850" cy="6679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6378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lide Number Placeholder 1">
            <a:extLst>
              <a:ext uri="{FF2B5EF4-FFF2-40B4-BE49-F238E27FC236}">
                <a16:creationId xmlns:a16="http://schemas.microsoft.com/office/drawing/2014/main" id="{B273200D-83D2-4C74-BFDB-103750390B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821279" y="6118484"/>
            <a:ext cx="549442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D495E168-DA5E-4888-8D8A-92B118324C14}" type="slidenum">
              <a:rPr lang="it-IT" noProof="0" smtClean="0"/>
              <a:pPr rtl="0">
                <a:spcAft>
                  <a:spcPts val="600"/>
                </a:spcAft>
              </a:pPr>
              <a:t>20</a:t>
            </a:fld>
            <a:endParaRPr lang="it-IT" noProof="0"/>
          </a:p>
        </p:txBody>
      </p:sp>
      <p:sp>
        <p:nvSpPr>
          <p:cNvPr id="74" name="Footer Placeholder 2">
            <a:extLst>
              <a:ext uri="{FF2B5EF4-FFF2-40B4-BE49-F238E27FC236}">
                <a16:creationId xmlns:a16="http://schemas.microsoft.com/office/drawing/2014/main" id="{1EFF886C-C728-4678-9CA5-6A690729653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838200" y="6118484"/>
            <a:ext cx="3398763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r>
              <a:rPr lang="it-IT" noProof="0"/>
              <a:t>Sociologia dei processi culturali, SPRISE, 2019/20</a:t>
            </a:r>
          </a:p>
        </p:txBody>
      </p:sp>
      <p:pic>
        <p:nvPicPr>
          <p:cNvPr id="10243" name="Segnaposto contenuto 4">
            <a:hlinkClick r:id="rId2"/>
            <a:extLst>
              <a:ext uri="{FF2B5EF4-FFF2-40B4-BE49-F238E27FC236}">
                <a16:creationId xmlns:a16="http://schemas.microsoft.com/office/drawing/2014/main" id="{23EEDAC0-BAAE-458D-86D6-743AD998BD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" b="34395"/>
          <a:stretch/>
        </p:blipFill>
        <p:spPr>
          <a:xfrm>
            <a:off x="838200" y="1825625"/>
            <a:ext cx="10515600" cy="4351338"/>
          </a:xfrm>
          <a:noFill/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57C6653E-CCEA-47A1-9A08-51C834F40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it-IT" sz="4300"/>
              <a:t>Giulietta,</a:t>
            </a:r>
            <a:br>
              <a:rPr lang="it-IT" sz="4300"/>
            </a:br>
            <a:r>
              <a:rPr lang="it-IT" sz="4300"/>
              <a:t>tra Shakespeare e il Falcone maltese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EF35E88F-8C2C-4991-ADAC-BAFEDD03E7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821279" y="6118484"/>
            <a:ext cx="549442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D495E168-DA5E-4888-8D8A-92B118324C14}" type="slidenum">
              <a:rPr lang="it-IT" noProof="0" smtClean="0"/>
              <a:pPr rtl="0">
                <a:spcAft>
                  <a:spcPts val="600"/>
                </a:spcAft>
              </a:pPr>
              <a:t>21</a:t>
            </a:fld>
            <a:endParaRPr lang="it-IT" noProof="0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F0502E1B-622E-4D20-87C0-439CB6A6066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838200" y="6118484"/>
            <a:ext cx="3398763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r>
              <a:rPr lang="it-IT" noProof="0"/>
              <a:t>Sociologia dei processi culturali, SPRISE, 2019/20</a:t>
            </a:r>
          </a:p>
        </p:txBody>
      </p:sp>
      <p:pic>
        <p:nvPicPr>
          <p:cNvPr id="4" name="Segnaposto contenuto 3" descr="Blade-Runner-2-Director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t="11081" b="15354"/>
          <a:stretch/>
        </p:blipFill>
        <p:spPr>
          <a:xfrm>
            <a:off x="838200" y="1825625"/>
            <a:ext cx="10515600" cy="4351338"/>
          </a:xfrm>
          <a:noFill/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it-IT" dirty="0"/>
              <a:t>Metafore della città: </a:t>
            </a:r>
            <a:r>
              <a:rPr lang="it-IT" dirty="0" err="1"/>
              <a:t>Blade</a:t>
            </a:r>
            <a:r>
              <a:rPr lang="it-IT" dirty="0"/>
              <a:t> </a:t>
            </a:r>
            <a:r>
              <a:rPr lang="it-IT" dirty="0" err="1"/>
              <a:t>Runner</a:t>
            </a:r>
            <a:endParaRPr lang="it-IT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“Quando c’è troppo da vedere, quando un’immagine è troppo piena o quando le immagini sono troppe non si vede più niente” (Wenders).</a:t>
            </a:r>
          </a:p>
          <a:p>
            <a:r>
              <a:rPr lang="it-IT" dirty="0"/>
              <a:t>Si perde una facoltà umana fondamentale: “il potere di mettere a fuoco visioni a occhi chiusi[...], di </a:t>
            </a:r>
            <a:r>
              <a:rPr lang="it-IT" i="1" dirty="0"/>
              <a:t>pensare</a:t>
            </a:r>
            <a:r>
              <a:rPr lang="it-IT" dirty="0"/>
              <a:t> per immagini (Calvino).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Eccesso di immagini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67DECF8-2F1F-4FEB-B442-00411ECFED7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rtl="0"/>
            <a:r>
              <a:rPr lang="it-IT" noProof="0"/>
              <a:t>Sociologia dei processi culturali, SPRISE, 2019/20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62886B1-8B03-44FE-BED0-E9492E9AAE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495E168-DA5E-4888-8D8A-92B118324C14}" type="slidenum">
              <a:rPr lang="it-IT" noProof="0" smtClean="0"/>
              <a:pPr rtl="0"/>
              <a:t>22</a:t>
            </a:fld>
            <a:endParaRPr lang="it-IT" noProof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Primato del visibile oggi: non vuol dire che altre forme sociali non abbiano posseduto immagini (anzi), ma la questione è quella della </a:t>
            </a:r>
            <a:r>
              <a:rPr lang="it-IT" b="1" dirty="0"/>
              <a:t>riproduzione sociale </a:t>
            </a:r>
            <a:r>
              <a:rPr lang="it-IT" dirty="0"/>
              <a:t>di immagini – cioè </a:t>
            </a:r>
          </a:p>
          <a:p>
            <a:r>
              <a:rPr lang="it-IT" dirty="0"/>
              <a:t>Come le immagini funzionano, si scambiano, si producono, si consumano. </a:t>
            </a:r>
          </a:p>
          <a:p>
            <a:r>
              <a:rPr lang="it-IT" b="1" dirty="0"/>
              <a:t>Comunicazione</a:t>
            </a:r>
            <a:r>
              <a:rPr lang="it-IT" dirty="0"/>
              <a:t> di immagini.</a:t>
            </a:r>
          </a:p>
          <a:p>
            <a:r>
              <a:rPr lang="it-IT" b="1" dirty="0"/>
              <a:t>Informazione</a:t>
            </a:r>
            <a:r>
              <a:rPr lang="it-IT" dirty="0"/>
              <a:t> costituita di immagini.</a:t>
            </a:r>
          </a:p>
          <a:p>
            <a:r>
              <a:rPr lang="it-IT" dirty="0"/>
              <a:t>Immaginario sociale.</a:t>
            </a:r>
          </a:p>
          <a:p>
            <a:r>
              <a:rPr lang="it-IT" dirty="0"/>
              <a:t>Immaginazione.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Società delle immagini</a:t>
            </a:r>
          </a:p>
        </p:txBody>
      </p:sp>
      <p:sp>
        <p:nvSpPr>
          <p:cNvPr id="4" name="Rettangolo 3"/>
          <p:cNvSpPr/>
          <p:nvPr/>
        </p:nvSpPr>
        <p:spPr>
          <a:xfrm>
            <a:off x="5966798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 </a:t>
            </a:r>
          </a:p>
        </p:txBody>
      </p:sp>
      <p:sp>
        <p:nvSpPr>
          <p:cNvPr id="5" name="Rettangolo 4"/>
          <p:cNvSpPr/>
          <p:nvPr/>
        </p:nvSpPr>
        <p:spPr>
          <a:xfrm>
            <a:off x="5966798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 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F7678FB-7A94-46A4-A5D4-80EB8356665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rtl="0"/>
            <a:r>
              <a:rPr lang="it-IT" noProof="0"/>
              <a:t>Sociologia dei processi culturali, SPRISE, 2019/20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FC42F6D-A7D9-410C-83F7-5037D5F58A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495E168-DA5E-4888-8D8A-92B118324C14}" type="slidenum">
              <a:rPr lang="it-IT" noProof="0" smtClean="0"/>
              <a:pPr rtl="0"/>
              <a:t>3</a:t>
            </a:fld>
            <a:endParaRPr lang="it-IT" noProof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"Non più mera fantasia, non più solo via di fuga, l'immaginazione è diventata un campo organizzato di pratiche sociali, una forma di opera (nel duplice senso di lavoro fisico e di pratica culturale organizzata) e una forma di negoziazione tra siti d'azione (individui) e campi globalmente definiti di possibilità" (</a:t>
            </a:r>
            <a:r>
              <a:rPr lang="it-IT" dirty="0" err="1"/>
              <a:t>Arjun</a:t>
            </a:r>
            <a:r>
              <a:rPr lang="it-IT" dirty="0"/>
              <a:t> </a:t>
            </a:r>
            <a:r>
              <a:rPr lang="it-IT" dirty="0" err="1"/>
              <a:t>Appadurai</a:t>
            </a:r>
            <a:r>
              <a:rPr lang="it-IT" dirty="0"/>
              <a:t>).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0" cap="all" dirty="0">
                <a:effectLst/>
              </a:rPr>
              <a:t>immaginazione come pratica sociale </a:t>
            </a: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2F8766B-22DD-4F52-99E7-8DD4B94C6DD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rtl="0"/>
            <a:r>
              <a:rPr lang="it-IT" noProof="0"/>
              <a:t>Sociologia dei processi culturali, SPRISE, 2019/20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21AB422-15AD-42DF-AA01-DB997C59B1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495E168-DA5E-4888-8D8A-92B118324C14}" type="slidenum">
              <a:rPr lang="it-IT" noProof="0" smtClean="0"/>
              <a:pPr rtl="0"/>
              <a:t>4</a:t>
            </a:fld>
            <a:endParaRPr lang="it-IT" noProof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Non necessariamente </a:t>
            </a:r>
            <a:r>
              <a:rPr lang="it-IT" i="1" dirty="0" err="1"/>
              <a:t>analogon</a:t>
            </a:r>
            <a:r>
              <a:rPr lang="it-IT" i="1" dirty="0"/>
              <a:t> </a:t>
            </a:r>
            <a:r>
              <a:rPr lang="it-IT" dirty="0"/>
              <a:t>del “reale”, ma reale essa stessa.</a:t>
            </a:r>
          </a:p>
          <a:p>
            <a:r>
              <a:rPr lang="it-IT" dirty="0"/>
              <a:t>Qualità autonoma rispetto all’oggetto raffigurato.</a:t>
            </a:r>
          </a:p>
          <a:p>
            <a:r>
              <a:rPr lang="it-IT" dirty="0"/>
              <a:t>Potere </a:t>
            </a:r>
            <a:r>
              <a:rPr lang="it-IT" dirty="0" err="1"/>
              <a:t>impressivo</a:t>
            </a:r>
            <a:r>
              <a:rPr lang="it-IT" dirty="0"/>
              <a:t>.</a:t>
            </a:r>
          </a:p>
          <a:p>
            <a:r>
              <a:rPr lang="it-IT" dirty="0"/>
              <a:t>“Un’immagine </a:t>
            </a:r>
            <a:r>
              <a:rPr lang="it-IT" i="1" dirty="0"/>
              <a:t>irradia</a:t>
            </a:r>
            <a:r>
              <a:rPr lang="it-IT" dirty="0"/>
              <a:t> sensi differenti che non sempre sappiamo padroneggiare” (</a:t>
            </a:r>
            <a:r>
              <a:rPr lang="it-IT" i="1" dirty="0"/>
              <a:t>L’ovvio e l’ottuso</a:t>
            </a:r>
            <a:r>
              <a:rPr lang="it-IT" dirty="0"/>
              <a:t>)</a:t>
            </a:r>
          </a:p>
          <a:p>
            <a:r>
              <a:rPr lang="it-IT" dirty="0"/>
              <a:t>“Immagine. Nella sfera amorosa, le ferite più dolorose sono causate più da ciò che si vede che non da ciò che si sa”. (</a:t>
            </a:r>
            <a:r>
              <a:rPr lang="it-IT" i="1" dirty="0"/>
              <a:t>Frammenti di un discorso amoroso</a:t>
            </a:r>
            <a:r>
              <a:rPr lang="it-IT" dirty="0"/>
              <a:t>).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L’immagine per Barthes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0E6B0AF-B489-4E13-BFC5-5E25A2792C0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rtl="0"/>
            <a:r>
              <a:rPr lang="it-IT" noProof="0"/>
              <a:t>Sociologia dei processi culturali, SPRISE, 2019/20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04BBBF6-E3AB-442A-972A-7F14EEB2E7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495E168-DA5E-4888-8D8A-92B118324C14}" type="slidenum">
              <a:rPr lang="it-IT" noProof="0" smtClean="0"/>
              <a:pPr rtl="0"/>
              <a:t>5</a:t>
            </a:fld>
            <a:endParaRPr lang="it-IT" noProof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8E13AEB6-8330-4334-844C-E97F68D368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821279" y="6118484"/>
            <a:ext cx="549442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D495E168-DA5E-4888-8D8A-92B118324C14}" type="slidenum">
              <a:rPr lang="it-IT" noProof="0" smtClean="0"/>
              <a:pPr rtl="0">
                <a:spcAft>
                  <a:spcPts val="600"/>
                </a:spcAft>
              </a:pPr>
              <a:t>6</a:t>
            </a:fld>
            <a:endParaRPr lang="it-IT" noProof="0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A6C345D5-28A8-46E1-80DA-DDF99DC73B1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838200" y="6118484"/>
            <a:ext cx="3398763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r>
              <a:rPr lang="it-IT" noProof="0"/>
              <a:t>Sociologia dei processi culturali, SPRISE, 2019/20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/>
          <a:p>
            <a:r>
              <a:rPr lang="it-IT" dirty="0"/>
              <a:t>Walter Benjamin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D38046D8-1EF5-456F-A237-4CEB7B6BB2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77592"/>
            <a:ext cx="3932237" cy="3691396"/>
          </a:xfrm>
        </p:spPr>
        <p:txBody>
          <a:bodyPr/>
          <a:lstStyle/>
          <a:p>
            <a:r>
              <a:rPr lang="it-IT" dirty="0"/>
              <a:t>(1892-1940)</a:t>
            </a:r>
            <a:endParaRPr lang="en-US" dirty="0"/>
          </a:p>
        </p:txBody>
      </p:sp>
      <p:pic>
        <p:nvPicPr>
          <p:cNvPr id="4" name="Segnaposto contenuto 3" descr="walter-benjamin1.jpg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/>
          <a:srcRect l="8340" r="-3" b="-3"/>
          <a:stretch/>
        </p:blipFill>
        <p:spPr>
          <a:xfrm>
            <a:off x="5183188" y="457201"/>
            <a:ext cx="6172200" cy="5403850"/>
          </a:xfr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b="1" dirty="0"/>
              <a:t>Fotografia</a:t>
            </a:r>
            <a:r>
              <a:rPr lang="it-IT" sz="2400" dirty="0"/>
              <a:t>: l’immagine come copia</a:t>
            </a:r>
          </a:p>
          <a:p>
            <a:r>
              <a:rPr lang="it-IT" sz="2400" b="1" dirty="0"/>
              <a:t>Cinema</a:t>
            </a:r>
            <a:r>
              <a:rPr lang="it-IT" sz="2400" dirty="0"/>
              <a:t>: l’immagine in movimento</a:t>
            </a:r>
          </a:p>
          <a:p>
            <a:endParaRPr lang="it-IT" sz="2400" dirty="0"/>
          </a:p>
          <a:p>
            <a:r>
              <a:rPr lang="it-IT" sz="2400" dirty="0"/>
              <a:t>Con questi mezzi si è reso possibile il potenziamento dell’“occhio”- soprattutto il potenziamento della sua rapidità a fissare le immagini.</a:t>
            </a:r>
          </a:p>
          <a:p>
            <a:r>
              <a:rPr lang="it-IT" sz="2400" dirty="0"/>
              <a:t>Avvicinamento dell’arte alle masse.</a:t>
            </a:r>
          </a:p>
          <a:p>
            <a:r>
              <a:rPr lang="it-IT" sz="2400" dirty="0"/>
              <a:t>Cinema come inconscio ottico.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Nascita delle immagini riproducibili: immagini e comunicazione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8B696FA-A6C5-4B6F-861D-9D166F962D9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rtl="0"/>
            <a:r>
              <a:rPr lang="it-IT" noProof="0"/>
              <a:t>Sociologia dei processi culturali, SPRISE, 2019/20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95AD185-3981-4EDE-9E95-99C0BCFEF7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495E168-DA5E-4888-8D8A-92B118324C14}" type="slidenum">
              <a:rPr lang="it-IT" noProof="0" smtClean="0"/>
              <a:pPr rtl="0"/>
              <a:t>7</a:t>
            </a:fld>
            <a:endParaRPr lang="it-IT" noProof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B01E2605-9D12-44B9-B6A6-6A8DF3F160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821279" y="6118484"/>
            <a:ext cx="549442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D495E168-DA5E-4888-8D8A-92B118324C14}" type="slidenum">
              <a:rPr lang="it-IT" noProof="0" smtClean="0"/>
              <a:pPr rtl="0">
                <a:spcAft>
                  <a:spcPts val="600"/>
                </a:spcAft>
              </a:pPr>
              <a:t>8</a:t>
            </a:fld>
            <a:endParaRPr lang="it-IT" noProof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13B7F803-C520-4D8D-A9E2-17C913ED312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838200" y="6118484"/>
            <a:ext cx="3398763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r>
              <a:rPr lang="it-IT" noProof="0"/>
              <a:t>Sociologia dei processi culturali, SPRISE, 2019/20</a:t>
            </a:r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/>
          <a:p>
            <a:r>
              <a:rPr lang="it-IT" dirty="0"/>
              <a:t>Eugene </a:t>
            </a:r>
            <a:r>
              <a:rPr lang="it-IT" dirty="0" err="1"/>
              <a:t>Atget</a:t>
            </a:r>
            <a:endParaRPr lang="it-IT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254B1E64-2564-48DB-A1BF-22062A1866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77592"/>
            <a:ext cx="3932237" cy="3691396"/>
          </a:xfrm>
        </p:spPr>
        <p:txBody>
          <a:bodyPr/>
          <a:lstStyle/>
          <a:p>
            <a:r>
              <a:rPr lang="it-IT" dirty="0"/>
              <a:t>(1857-1927)</a:t>
            </a:r>
            <a:endParaRPr lang="en-US" dirty="0"/>
          </a:p>
        </p:txBody>
      </p:sp>
      <p:pic>
        <p:nvPicPr>
          <p:cNvPr id="6" name="Segnaposto contenuto 5" descr="EugeneAtget.jpg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/>
          <a:srcRect r="2916" b="2"/>
          <a:stretch/>
        </p:blipFill>
        <p:spPr>
          <a:xfrm>
            <a:off x="5183188" y="457201"/>
            <a:ext cx="6172200" cy="5403850"/>
          </a:xfr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Eugene-Atget-6.jpg"/>
          <p:cNvPicPr>
            <a:picLocks noChangeAspect="1"/>
          </p:cNvPicPr>
          <p:nvPr/>
        </p:nvPicPr>
        <p:blipFill rotWithShape="1">
          <a:blip r:embed="rId2" cstate="print"/>
          <a:srcRect t="14798" r="1" b="14678"/>
          <a:stretch/>
        </p:blipFill>
        <p:spPr>
          <a:xfrm>
            <a:off x="120650" y="68263"/>
            <a:ext cx="11950700" cy="6721475"/>
          </a:xfrm>
          <a:prstGeom prst="rect">
            <a:avLst/>
          </a:prstGeom>
          <a:noFill/>
        </p:spPr>
      </p:pic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9FBC0F4F-2B89-4917-9A02-261EDC878C9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rtl="0"/>
            <a:r>
              <a:rPr lang="it-IT" noProof="0"/>
              <a:t>Sociologia dei processi culturali, SPRISE, 2019/20</a:t>
            </a:r>
            <a:endParaRPr lang="it-IT" noProof="0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F109FA42-7E3E-490D-9F31-F9EB9A7C238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rtl="0"/>
            <a:fld id="{058DB212-BFA2-403F-85EF-DFD3FF6D973A}" type="slidenum">
              <a:rPr lang="it-IT" noProof="0" smtClean="0"/>
              <a:pPr rtl="0"/>
              <a:t>9</a:t>
            </a:fld>
            <a:endParaRPr lang="it-IT" noProof="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Custom 24">
      <a:dk1>
        <a:sysClr val="windowText" lastClr="000000"/>
      </a:dk1>
      <a:lt1>
        <a:sysClr val="window" lastClr="FFFFFF"/>
      </a:lt1>
      <a:dk2>
        <a:srgbClr val="64AC00"/>
      </a:dk2>
      <a:lt2>
        <a:srgbClr val="CBFF00"/>
      </a:lt2>
      <a:accent1>
        <a:srgbClr val="002E62"/>
      </a:accent1>
      <a:accent2>
        <a:srgbClr val="004CB9"/>
      </a:accent2>
      <a:accent3>
        <a:srgbClr val="005500"/>
      </a:accent3>
      <a:accent4>
        <a:srgbClr val="16B3DC"/>
      </a:accent4>
      <a:accent5>
        <a:srgbClr val="F9DC5C"/>
      </a:accent5>
      <a:accent6>
        <a:srgbClr val="EF626C"/>
      </a:accent6>
      <a:hlink>
        <a:srgbClr val="FFFFFF"/>
      </a:hlink>
      <a:folHlink>
        <a:srgbClr val="FFFFFF"/>
      </a:folHlink>
    </a:clrScheme>
    <a:fontScheme name="Custom 21">
      <a:majorFont>
        <a:latin typeface="Gill Sans MT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 w="1270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_30677573_TF22977542" id="{532BDD0E-4A41-43C4-89F3-E9A28E0F565C}" vid="{BB4F505A-EDB0-4F09-B4CB-700DFCF4B482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900</Words>
  <Application>Microsoft Office PowerPoint</Application>
  <PresentationFormat>Widescreen</PresentationFormat>
  <Paragraphs>123</Paragraphs>
  <Slides>22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9" baseType="lpstr">
      <vt:lpstr>Arial</vt:lpstr>
      <vt:lpstr>Calibri</vt:lpstr>
      <vt:lpstr>Franklin Gothic Book</vt:lpstr>
      <vt:lpstr>Gill Sans MT</vt:lpstr>
      <vt:lpstr>Times New Roman</vt:lpstr>
      <vt:lpstr>Wingdings 2</vt:lpstr>
      <vt:lpstr>Tema di Office</vt:lpstr>
      <vt:lpstr>8. I media: immagini e metafora</vt:lpstr>
      <vt:lpstr>Mediascapes per Appadurai</vt:lpstr>
      <vt:lpstr>Società delle immagini</vt:lpstr>
      <vt:lpstr>immaginazione come pratica sociale </vt:lpstr>
      <vt:lpstr>L’immagine per Barthes</vt:lpstr>
      <vt:lpstr>Walter Benjamin</vt:lpstr>
      <vt:lpstr>Nascita delle immagini riproducibili: immagini e comunicazione</vt:lpstr>
      <vt:lpstr>Eugene Atget</vt:lpstr>
      <vt:lpstr>Presentazione standard di PowerPoint</vt:lpstr>
      <vt:lpstr>Atget, Eclipse, 1912</vt:lpstr>
      <vt:lpstr>La copia e l’originale: immagine analogica</vt:lpstr>
      <vt:lpstr>Televisione</vt:lpstr>
      <vt:lpstr>Immagini digitali</vt:lpstr>
      <vt:lpstr>Pensiero e immagine</vt:lpstr>
      <vt:lpstr>Metafore</vt:lpstr>
      <vt:lpstr>Linguaggio e immagine</vt:lpstr>
      <vt:lpstr>Immagini come metafore</vt:lpstr>
      <vt:lpstr>Corpo come metafora del dolore: la pittura di Frida Kahlo</vt:lpstr>
      <vt:lpstr>Presentazione standard di PowerPoint</vt:lpstr>
      <vt:lpstr>Giulietta, tra Shakespeare e il Falcone maltese</vt:lpstr>
      <vt:lpstr>Metafore della città: Blade Runner</vt:lpstr>
      <vt:lpstr>Eccesso di immagini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8. I media e le immagini</dc:title>
  <dc:creator>Patrizia Calefato</dc:creator>
  <cp:lastModifiedBy>Patrizia Calefato</cp:lastModifiedBy>
  <cp:revision>2</cp:revision>
  <dcterms:created xsi:type="dcterms:W3CDTF">2020-11-15T10:39:26Z</dcterms:created>
  <dcterms:modified xsi:type="dcterms:W3CDTF">2020-11-15T10:43:21Z</dcterms:modified>
</cp:coreProperties>
</file>